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8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97" r:id="rId12"/>
    <p:sldId id="266" r:id="rId13"/>
    <p:sldId id="283" r:id="rId14"/>
    <p:sldId id="277" r:id="rId15"/>
    <p:sldId id="278" r:id="rId16"/>
    <p:sldId id="270" r:id="rId17"/>
    <p:sldId id="280" r:id="rId18"/>
    <p:sldId id="268" r:id="rId19"/>
    <p:sldId id="269" r:id="rId20"/>
    <p:sldId id="272" r:id="rId21"/>
    <p:sldId id="273" r:id="rId22"/>
    <p:sldId id="285" r:id="rId23"/>
    <p:sldId id="292" r:id="rId24"/>
    <p:sldId id="276" r:id="rId25"/>
    <p:sldId id="294" r:id="rId26"/>
    <p:sldId id="296" r:id="rId27"/>
    <p:sldId id="295" r:id="rId28"/>
  </p:sldIdLst>
  <p:sldSz cx="12192000" cy="6858000"/>
  <p:notesSz cx="6858000" cy="9144000"/>
  <p:embeddedFontLst>
    <p:embeddedFont>
      <p:font typeface="조선일보명조" panose="02030304000000000000" pitchFamily="18" charset="-127"/>
      <p:regular r:id="rId30"/>
    </p:embeddedFont>
    <p:embeddedFont>
      <p:font typeface="나눔스퀘어 Light" panose="020B0600000101010101" pitchFamily="50" charset="-127"/>
      <p:regular r:id="rId31"/>
    </p:embeddedFont>
    <p:embeddedFont>
      <p:font typeface="나눔스퀘어 ExtraBold" panose="020B0600000101010101" pitchFamily="50" charset="-127"/>
      <p:bold r:id="rId32"/>
    </p:embeddedFont>
    <p:embeddedFont>
      <p:font typeface="나눔스퀘어 Bold" panose="020B0600000101010101" pitchFamily="50" charset="-127"/>
      <p:bold r:id="rId33"/>
    </p:embeddedFont>
    <p:embeddedFont>
      <p:font typeface="210 콤퓨타세탁 R" panose="02020603020101020101" pitchFamily="18" charset="-127"/>
      <p:regular r:id="rId34"/>
    </p:embeddedFont>
    <p:embeddedFont>
      <p:font typeface="a하늬바람B" panose="02020600000000000000" pitchFamily="18" charset="-127"/>
      <p:regular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DX경필명조B" panose="02010606000101010101" pitchFamily="2" charset="-127"/>
      <p:regular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ndms4573@naver.com" initials="w" lastIdx="1" clrIdx="0">
    <p:extLst>
      <p:ext uri="{19B8F6BF-5375-455C-9EA6-DF929625EA0E}">
        <p15:presenceInfo xmlns:p15="http://schemas.microsoft.com/office/powerpoint/2012/main" userId="f7cff0a2944fb5d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731D"/>
    <a:srgbClr val="000000"/>
    <a:srgbClr val="C5DFD2"/>
    <a:srgbClr val="E6E9ED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5" autoAdjust="0"/>
    <p:restoredTop sz="84962" autoAdjust="0"/>
  </p:normalViewPr>
  <p:slideViewPr>
    <p:cSldViewPr snapToGrid="0">
      <p:cViewPr varScale="1">
        <p:scale>
          <a:sx n="68" d="100"/>
          <a:sy n="68" d="100"/>
        </p:scale>
        <p:origin x="96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954274431085183E-2"/>
          <c:y val="0.20988707864830919"/>
          <c:w val="0.98150442789336145"/>
          <c:h val="0.7901129213516908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2</c:v>
                </c:pt>
                <c:pt idx="4">
                  <c:v>5</c:v>
                </c:pt>
                <c:pt idx="5">
                  <c:v>5</c:v>
                </c:pt>
                <c:pt idx="6">
                  <c:v>6</c:v>
                </c:pt>
                <c:pt idx="7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CEE-484B-AB62-2590946015CD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629745151"/>
        <c:axId val="1629747647"/>
      </c:lineChart>
      <c:catAx>
        <c:axId val="162974515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29747647"/>
        <c:crosses val="autoZero"/>
        <c:auto val="1"/>
        <c:lblAlgn val="ctr"/>
        <c:lblOffset val="100"/>
        <c:noMultiLvlLbl val="0"/>
      </c:catAx>
      <c:valAx>
        <c:axId val="162974764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297451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330381404425588E-2"/>
          <c:y val="0.20034675689156786"/>
          <c:w val="0.98150442789336145"/>
          <c:h val="0.79011292135169087"/>
        </c:manualLayout>
      </c:layout>
      <c:lineChart>
        <c:grouping val="standard"/>
        <c:varyColors val="0"/>
        <c:ser>
          <c:idx val="1"/>
          <c:order val="0"/>
          <c:tx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Sheet1!$B$2:$B$9</c:f>
              <c:numCache>
                <c:formatCode>General</c:formatCode>
                <c:ptCount val="8"/>
                <c:pt idx="0">
                  <c:v>85</c:v>
                </c:pt>
                <c:pt idx="1">
                  <c:v>75</c:v>
                </c:pt>
                <c:pt idx="2">
                  <c:v>91</c:v>
                </c:pt>
                <c:pt idx="3">
                  <c:v>90</c:v>
                </c:pt>
                <c:pt idx="4">
                  <c:v>88</c:v>
                </c:pt>
                <c:pt idx="5">
                  <c:v>77</c:v>
                </c:pt>
                <c:pt idx="6">
                  <c:v>82</c:v>
                </c:pt>
                <c:pt idx="7">
                  <c:v>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88B-4BDB-8049-183AEF906CC5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629745151"/>
        <c:axId val="1629747647"/>
      </c:lineChart>
      <c:catAx>
        <c:axId val="162974515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29747647"/>
        <c:crosses val="autoZero"/>
        <c:auto val="1"/>
        <c:lblAlgn val="ctr"/>
        <c:lblOffset val="100"/>
        <c:noMultiLvlLbl val="0"/>
      </c:catAx>
      <c:valAx>
        <c:axId val="162974764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297451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330381404425588E-2"/>
          <c:y val="0.20034675689156786"/>
          <c:w val="0.98150442789336145"/>
          <c:h val="0.79011292135169087"/>
        </c:manualLayout>
      </c:layout>
      <c:lineChart>
        <c:grouping val="standard"/>
        <c:varyColors val="0"/>
        <c:ser>
          <c:idx val="1"/>
          <c:order val="0"/>
          <c:tx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Sheet1!$B$2:$B$9</c:f>
              <c:numCache>
                <c:formatCode>General</c:formatCode>
                <c:ptCount val="8"/>
                <c:pt idx="0">
                  <c:v>85</c:v>
                </c:pt>
                <c:pt idx="1">
                  <c:v>75</c:v>
                </c:pt>
                <c:pt idx="2">
                  <c:v>91</c:v>
                </c:pt>
                <c:pt idx="3">
                  <c:v>90</c:v>
                </c:pt>
                <c:pt idx="4">
                  <c:v>88</c:v>
                </c:pt>
                <c:pt idx="5">
                  <c:v>77</c:v>
                </c:pt>
                <c:pt idx="6">
                  <c:v>82</c:v>
                </c:pt>
                <c:pt idx="7">
                  <c:v>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3D4-4190-AF30-F8F40243FA86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629745151"/>
        <c:axId val="1629747647"/>
      </c:lineChart>
      <c:catAx>
        <c:axId val="162974515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29747647"/>
        <c:crosses val="autoZero"/>
        <c:auto val="1"/>
        <c:lblAlgn val="ctr"/>
        <c:lblOffset val="100"/>
        <c:noMultiLvlLbl val="0"/>
      </c:catAx>
      <c:valAx>
        <c:axId val="162974764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297451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10DCF8-2C13-4EDD-96DB-C68E05ED9C46}" type="datetimeFigureOut">
              <a:rPr lang="ko-KR" altLang="en-US" smtClean="0"/>
              <a:t>2019-01-28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EC44B4-C389-4FB5-8707-FA628C7AA5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459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안녕하십니까 </a:t>
            </a:r>
            <a:r>
              <a:rPr lang="en-US" altLang="ko-KR" dirty="0" smtClean="0"/>
              <a:t>8</a:t>
            </a:r>
            <a:r>
              <a:rPr lang="ko-KR" altLang="en-US" dirty="0" smtClean="0"/>
              <a:t>조 </a:t>
            </a:r>
            <a:r>
              <a:rPr lang="ko-KR" altLang="en-US" dirty="0" err="1" smtClean="0"/>
              <a:t>돈마이의</a:t>
            </a:r>
            <a:r>
              <a:rPr lang="ko-KR" altLang="en-US" dirty="0" smtClean="0"/>
              <a:t> 프로젝트 </a:t>
            </a:r>
            <a:r>
              <a:rPr lang="ko-KR" altLang="en-US" dirty="0" err="1" smtClean="0"/>
              <a:t>코모레비를</a:t>
            </a:r>
            <a:r>
              <a:rPr lang="ko-KR" altLang="en-US" dirty="0" smtClean="0"/>
              <a:t> 발표하게 된 발표자 이상진이라고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잘 부탁드리겠습니다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C44B4-C389-4FB5-8707-FA628C7AA5A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854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첫번째론 높이에 따라 미세먼지 농도가 다르게 측정되는 점이었습니다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자료는 이날 당시 측정소에서 측정된 미세먼지의 농도와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초등학생의 키 높이에서 측정한 미세먼지 농도의 차이입니다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측정소에서 측정된 농도는 </a:t>
            </a:r>
            <a:r>
              <a:rPr lang="en-US" altLang="ko-KR" dirty="0" smtClean="0"/>
              <a:t>50</a:t>
            </a:r>
            <a:r>
              <a:rPr lang="ko-KR" altLang="en-US" dirty="0" smtClean="0"/>
              <a:t>으로 나와있었지만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키 높이에서 측정된 미세먼지 농도는 현저한 차이를 보여주었습니다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8553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두번째론 농도 측정 범위가 너무 넓다는 점입니다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측정소가 하나밖에 없는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하나로 측정소가 수집한 데이터를 구나 동 전체의 미세먼지 현황으로 취급해버리기 때문에</a:t>
            </a:r>
          </a:p>
          <a:p>
            <a:r>
              <a:rPr lang="ko-KR" altLang="en-US" dirty="0" smtClean="0"/>
              <a:t>범위가 너무 넓어져 자신이 </a:t>
            </a:r>
            <a:r>
              <a:rPr lang="ko-KR" altLang="en-US" dirty="0" err="1" smtClean="0"/>
              <a:t>알고싶어</a:t>
            </a:r>
            <a:r>
              <a:rPr lang="ko-KR" altLang="en-US" dirty="0" smtClean="0"/>
              <a:t> 하는 장소의 정확한 데이터를 알 방법이 없었습니다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저희는 이러한 문제에 초점을 맞춰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저희들이 실제로 호흡하는 높이에서 많이 활동하는 지역의 공기를 측정할 수 있고</a:t>
            </a:r>
            <a:r>
              <a:rPr lang="en-US" altLang="ko-KR" dirty="0" smtClean="0"/>
              <a:t>, </a:t>
            </a:r>
          </a:p>
          <a:p>
            <a:r>
              <a:rPr lang="ko-KR" altLang="en-US" dirty="0" err="1" smtClean="0"/>
              <a:t>어느위치에서</a:t>
            </a:r>
            <a:r>
              <a:rPr lang="ko-KR" altLang="en-US" dirty="0" smtClean="0"/>
              <a:t> 이러한 데이터가 수집되었는지 명확하게 볼 수 있는 서비스를 개발하기로 하였습니다</a:t>
            </a:r>
            <a:r>
              <a:rPr lang="en-US" altLang="ko-KR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5738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C44B4-C389-4FB5-8707-FA628C7AA5A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968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대기오염 관측 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저희 대기오염 측정기는 실내용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실외용</a:t>
            </a:r>
            <a:r>
              <a:rPr lang="ko-KR" altLang="en-US" dirty="0" smtClean="0"/>
              <a:t> 두가지로 제작되어 설치됩니다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공통적으로 온도와 습도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미세먼지를 측정합니다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거기에 부가적으로 </a:t>
            </a:r>
            <a:r>
              <a:rPr lang="ko-KR" altLang="en-US" dirty="0" err="1" smtClean="0"/>
              <a:t>실내용에는</a:t>
            </a:r>
            <a:r>
              <a:rPr lang="ko-KR" altLang="en-US" dirty="0" smtClean="0"/>
              <a:t> 이산화탄소</a:t>
            </a:r>
            <a:r>
              <a:rPr lang="en-US" altLang="ko-KR" dirty="0" smtClean="0"/>
              <a:t>, VOCs</a:t>
            </a:r>
            <a:r>
              <a:rPr lang="ko-KR" altLang="en-US" dirty="0" smtClean="0"/>
              <a:t>를 추가로 측정합니다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사용자는 측정된 결과값을 볼 수 있으며 </a:t>
            </a:r>
            <a:r>
              <a:rPr lang="ko-KR" altLang="en-US" dirty="0" err="1" smtClean="0"/>
              <a:t>기준수치를</a:t>
            </a:r>
            <a:r>
              <a:rPr lang="ko-KR" altLang="en-US" dirty="0" smtClean="0"/>
              <a:t> 초과할 시에 경고와 함께 환기를 </a:t>
            </a:r>
            <a:r>
              <a:rPr lang="ko-KR" altLang="en-US" dirty="0" err="1" smtClean="0"/>
              <a:t>하라든지</a:t>
            </a:r>
            <a:r>
              <a:rPr lang="ko-KR" altLang="en-US" dirty="0" smtClean="0"/>
              <a:t> 등의 수치를 낮출 수 있는 해결방안을 알려줍니다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7188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여기서 </a:t>
            </a:r>
            <a:r>
              <a:rPr lang="en-US" altLang="ko-KR" dirty="0" smtClean="0"/>
              <a:t>VOCs</a:t>
            </a:r>
            <a:r>
              <a:rPr lang="ko-KR" altLang="en-US" dirty="0" smtClean="0"/>
              <a:t>는 휘발성유기화합물 이라는 것으로서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벤젠이나 포름알데히드 등 담배에 들어있는 발암물질이며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집안의 가구나 물건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건물의 건축자재 등에서 지속적으로 배출되는 물질입니다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실외보다 실내에서 지내는 시간이 많고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기본적으로 밀폐된 공간이기 때문에 미세먼지 뿐만 아니라 이산화탄소와 </a:t>
            </a:r>
            <a:r>
              <a:rPr lang="en-US" altLang="ko-KR" dirty="0" smtClean="0"/>
              <a:t>VOCs</a:t>
            </a:r>
            <a:r>
              <a:rPr lang="ko-KR" altLang="en-US" dirty="0" smtClean="0"/>
              <a:t>를 부가적으로 측정하기로 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6351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사용자는 웹과 모바일에서 관측된 정보를 확인할 수 있는데  </a:t>
            </a:r>
          </a:p>
          <a:p>
            <a:r>
              <a:rPr lang="ko-KR" altLang="en-US" dirty="0" smtClean="0"/>
              <a:t>웹에서는 이렇게 수집된 대기 정보를 원하는 장소 위주로 확인할 수 있으며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C44B4-C389-4FB5-8707-FA628C7AA5A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132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모바일에서는 사용자의 집에 설치된 정보를 중심으로 확인할 수 있으며 기준치 초과시 경고</a:t>
            </a:r>
            <a:r>
              <a:rPr lang="ko-KR" altLang="en-US" baseline="0" dirty="0" smtClean="0"/>
              <a:t> 알림을 보냅니다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C44B4-C389-4FB5-8707-FA628C7AA5A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6248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관제 서비스입니다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관제 서비스는 </a:t>
            </a:r>
            <a:r>
              <a:rPr lang="en-US" altLang="ko-KR" dirty="0" smtClean="0"/>
              <a:t>B2B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B2C</a:t>
            </a:r>
            <a:r>
              <a:rPr lang="ko-KR" altLang="en-US" dirty="0" smtClean="0"/>
              <a:t>로 나누어집니다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먼저 </a:t>
            </a:r>
            <a:r>
              <a:rPr lang="en-US" altLang="ko-KR" dirty="0" smtClean="0"/>
              <a:t>B2B</a:t>
            </a:r>
            <a:r>
              <a:rPr lang="ko-KR" altLang="en-US" dirty="0" smtClean="0"/>
              <a:t>의 관제 서비스는 대기오염 측정기의 설치와 전반적인 관리를 지원해 주는 서비스입니다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사용자가 정한 기준에 따라 대기오염 측정기를 구분하고 웹에서 전체적인 측정기에 대한 미세먼지 농도를 확인해 차후 예방책에 반영될 수 있게 하고</a:t>
            </a:r>
          </a:p>
          <a:p>
            <a:r>
              <a:rPr lang="ko-KR" altLang="en-US" dirty="0" smtClean="0"/>
              <a:t>미세먼지의 수치가 비정상적이거나 데이터가 송신되지 않는 경우 관리자에게 알림이 가고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알림을 바탕으로 고장 신고를 할 수 있도록 하는 서비스를 제공합니다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1147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사용자가 정한 기준에 따라 대기오염 측정기를 구분하고 웹에서 전체적인 측정기에 대한 미세먼지 농도를 확인해 차후 예방책을 세울 수 있게 도움을 줄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26108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B2C</a:t>
            </a:r>
            <a:r>
              <a:rPr lang="ko-KR" altLang="en-US" dirty="0" smtClean="0"/>
              <a:t>의 관제 서비스는 사용자의 지난 날의 날씨와 대기오염 정보를 볼 수 있게 해주고 그에 관한 예방책을 알려줍니다</a:t>
            </a:r>
            <a:r>
              <a:rPr lang="en-US" altLang="ko-KR" dirty="0" smtClean="0"/>
              <a:t>. 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C44B4-C389-4FB5-8707-FA628C7AA5A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228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목차입니다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목차는 개발배경부터  </a:t>
            </a:r>
            <a:r>
              <a:rPr lang="ko-KR" altLang="en-US" dirty="0" err="1" smtClean="0"/>
              <a:t>개발일정</a:t>
            </a:r>
            <a:r>
              <a:rPr lang="ko-KR" altLang="en-US" dirty="0" smtClean="0"/>
              <a:t> 순으로 진행하도록 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4374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사용자가 입력한 정보에 맞춰 미세먼지 농도를 받아볼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C44B4-C389-4FB5-8707-FA628C7AA5A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1321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서비스 흐름도입니다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첫번째론 측정 서비스</a:t>
            </a:r>
            <a:r>
              <a:rPr lang="en-US" altLang="ko-KR" dirty="0" smtClean="0"/>
              <a:t>,</a:t>
            </a:r>
            <a:endParaRPr lang="ko-KR" altLang="en-US" dirty="0" smtClean="0"/>
          </a:p>
          <a:p>
            <a:r>
              <a:rPr lang="ko-KR" altLang="en-US" dirty="0" smtClean="0"/>
              <a:t>두번째 관제 서비스에서는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B2B</a:t>
            </a:r>
            <a:r>
              <a:rPr lang="ko-KR" altLang="en-US" dirty="0" smtClean="0"/>
              <a:t>의 서비스로서 </a:t>
            </a:r>
            <a:r>
              <a:rPr lang="ko-KR" altLang="en-US" dirty="0" err="1" smtClean="0"/>
              <a:t>전송받은</a:t>
            </a:r>
            <a:r>
              <a:rPr lang="ko-KR" altLang="en-US" dirty="0" smtClean="0"/>
              <a:t> 데이터로 제품 관리 및 데이터 관리 및 오류 </a:t>
            </a:r>
            <a:r>
              <a:rPr lang="ko-KR" altLang="en-US" dirty="0" err="1" smtClean="0"/>
              <a:t>알람</a:t>
            </a:r>
            <a:endParaRPr lang="ko-KR" altLang="en-US" dirty="0" smtClean="0"/>
          </a:p>
          <a:p>
            <a:r>
              <a:rPr lang="en-US" altLang="ko-KR" dirty="0" smtClean="0"/>
              <a:t>B2C</a:t>
            </a:r>
            <a:r>
              <a:rPr lang="ko-KR" altLang="en-US" dirty="0" smtClean="0"/>
              <a:t>의 서비스로서 실내</a:t>
            </a:r>
            <a:r>
              <a:rPr lang="en-US" altLang="ko-KR" dirty="0" smtClean="0"/>
              <a:t>/</a:t>
            </a:r>
            <a:r>
              <a:rPr lang="ko-KR" altLang="en-US" dirty="0" smtClean="0"/>
              <a:t>외 </a:t>
            </a:r>
            <a:r>
              <a:rPr lang="ko-KR" altLang="en-US" dirty="0" err="1" smtClean="0"/>
              <a:t>대기정보</a:t>
            </a:r>
            <a:r>
              <a:rPr lang="ko-KR" altLang="en-US" dirty="0" smtClean="0"/>
              <a:t> 확인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미세먼지 기록 조회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알림 서비스</a:t>
            </a:r>
            <a:endParaRPr lang="en-US" altLang="ko-KR" dirty="0" smtClean="0"/>
          </a:p>
          <a:p>
            <a:r>
              <a:rPr lang="ko-KR" altLang="en-US" dirty="0" smtClean="0"/>
              <a:t>마지막으론 커뮤니티 서비스가 제공됩니다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C44B4-C389-4FB5-8707-FA628C7AA5A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4340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사용 기술입니다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사용기술로는 </a:t>
            </a:r>
            <a:r>
              <a:rPr lang="ko-KR" altLang="en-US" dirty="0" err="1" smtClean="0"/>
              <a:t>프론트엔드에서는</a:t>
            </a:r>
            <a:r>
              <a:rPr lang="ko-KR" altLang="en-US" dirty="0" smtClean="0"/>
              <a:t> 데이터 시각화를 위한 </a:t>
            </a:r>
            <a:r>
              <a:rPr lang="en-US" altLang="ko-KR" dirty="0" smtClean="0"/>
              <a:t>d3.js</a:t>
            </a:r>
            <a:r>
              <a:rPr lang="ko-KR" altLang="en-US" dirty="0" smtClean="0"/>
              <a:t>와 다양한 처리를 위한 </a:t>
            </a:r>
            <a:r>
              <a:rPr lang="en-US" altLang="ko-KR" dirty="0" smtClean="0"/>
              <a:t>vue.js</a:t>
            </a:r>
          </a:p>
          <a:p>
            <a:r>
              <a:rPr lang="ko-KR" altLang="en-US" dirty="0" err="1" smtClean="0"/>
              <a:t>백엔드에선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aws</a:t>
            </a:r>
            <a:r>
              <a:rPr lang="en-US" altLang="ko-KR" dirty="0" smtClean="0"/>
              <a:t> ec2, </a:t>
            </a:r>
            <a:r>
              <a:rPr lang="ko-KR" altLang="en-US" dirty="0" smtClean="0"/>
              <a:t>서버는 </a:t>
            </a:r>
            <a:r>
              <a:rPr lang="en-US" altLang="ko-KR" dirty="0" smtClean="0"/>
              <a:t>apache, </a:t>
            </a:r>
            <a:r>
              <a:rPr lang="ko-KR" altLang="en-US" dirty="0" err="1" smtClean="0"/>
              <a:t>디비는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mysql</a:t>
            </a:r>
            <a:r>
              <a:rPr lang="en-US" altLang="ko-KR" dirty="0" smtClean="0"/>
              <a:t>,</a:t>
            </a:r>
          </a:p>
          <a:p>
            <a:r>
              <a:rPr lang="ko-KR" altLang="en-US" dirty="0" err="1" smtClean="0"/>
              <a:t>어플은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웹앱으로</a:t>
            </a:r>
            <a:r>
              <a:rPr lang="ko-KR" altLang="en-US" dirty="0" smtClean="0"/>
              <a:t> 만들기 위해 </a:t>
            </a:r>
            <a:r>
              <a:rPr lang="en-US" altLang="ko-KR" dirty="0" smtClean="0"/>
              <a:t>PWA</a:t>
            </a:r>
          </a:p>
          <a:p>
            <a:r>
              <a:rPr lang="ko-KR" altLang="en-US" dirty="0" smtClean="0"/>
              <a:t>하드웨어는 </a:t>
            </a:r>
            <a:r>
              <a:rPr lang="ko-KR" altLang="en-US" dirty="0" err="1" smtClean="0"/>
              <a:t>아두이노를</a:t>
            </a:r>
            <a:r>
              <a:rPr lang="ko-KR" altLang="en-US" dirty="0" smtClean="0"/>
              <a:t> 사용하고 통신을 위해 </a:t>
            </a:r>
            <a:r>
              <a:rPr lang="ko-KR" altLang="en-US" dirty="0" err="1" smtClean="0"/>
              <a:t>로라통신을</a:t>
            </a:r>
            <a:r>
              <a:rPr lang="ko-KR" altLang="en-US" dirty="0" smtClean="0"/>
              <a:t> 사용합니다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DC942-83D1-4492-97ED-C44F0AA7DB2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8154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다음으로는 기대 효과입니다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73125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개발 일정으로는 </a:t>
            </a:r>
            <a:r>
              <a:rPr lang="en-US" altLang="ko-KR" dirty="0" smtClean="0"/>
              <a:t>2</a:t>
            </a:r>
            <a:r>
              <a:rPr lang="ko-KR" altLang="en-US" dirty="0" smtClean="0"/>
              <a:t>월에 개발환경 구축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클래스 설계 및 </a:t>
            </a:r>
            <a:r>
              <a:rPr lang="ko-KR" altLang="en-US" dirty="0" err="1" smtClean="0"/>
              <a:t>디비설계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아두이노를</a:t>
            </a:r>
            <a:r>
              <a:rPr lang="ko-KR" altLang="en-US" dirty="0" smtClean="0"/>
              <a:t> 설계하고</a:t>
            </a:r>
          </a:p>
          <a:p>
            <a:r>
              <a:rPr lang="en-US" altLang="ko-KR" dirty="0" smtClean="0"/>
              <a:t>3</a:t>
            </a:r>
            <a:r>
              <a:rPr lang="ko-KR" altLang="en-US" dirty="0" smtClean="0"/>
              <a:t>월과 </a:t>
            </a:r>
            <a:r>
              <a:rPr lang="en-US" altLang="ko-KR" dirty="0" smtClean="0"/>
              <a:t>4</a:t>
            </a:r>
            <a:r>
              <a:rPr lang="ko-KR" altLang="en-US" dirty="0" smtClean="0"/>
              <a:t>월 주요 서비스를 개발할 계획입니다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그리고 </a:t>
            </a:r>
            <a:r>
              <a:rPr lang="en-US" altLang="ko-KR" dirty="0" smtClean="0"/>
              <a:t>5</a:t>
            </a:r>
            <a:r>
              <a:rPr lang="ko-KR" altLang="en-US" dirty="0" err="1" smtClean="0"/>
              <a:t>월달에</a:t>
            </a:r>
            <a:r>
              <a:rPr lang="ko-KR" altLang="en-US" dirty="0" smtClean="0"/>
              <a:t> 프로토타입의 테스트 및 디버깅을 할 예정입니다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C44B4-C389-4FB5-8707-FA628C7AA5A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0006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발표 들어주셔서 감사합니다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EC44B4-C389-4FB5-8707-FA628C7AA5A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4853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발표 들어주셔서 감사합니다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C44B4-C389-4FB5-8707-FA628C7AA5A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99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서비스 소개입니다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저희 </a:t>
            </a:r>
            <a:r>
              <a:rPr lang="ko-KR" altLang="en-US" dirty="0" err="1" smtClean="0"/>
              <a:t>코모레비는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IOT</a:t>
            </a:r>
            <a:r>
              <a:rPr lang="ko-KR" altLang="en-US" dirty="0" smtClean="0"/>
              <a:t>를 기반으로 한 대기오염 측정 및 모니터링 서비스입니다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왜 저희가 이러한 서비스를 생각하게 되었는지 보시겠습니다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8024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사진은 </a:t>
            </a:r>
            <a:r>
              <a:rPr lang="en-US" altLang="ko-KR" dirty="0" smtClean="0"/>
              <a:t>2019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13</a:t>
            </a:r>
            <a:r>
              <a:rPr lang="ko-KR" altLang="en-US" dirty="0" smtClean="0"/>
              <a:t>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이번달에</a:t>
            </a:r>
            <a:r>
              <a:rPr lang="ko-KR" altLang="en-US" dirty="0" smtClean="0"/>
              <a:t> 가장 미세먼지가 심각했던 날의 서울의 풍경입니다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믿기십니까</a:t>
            </a:r>
            <a:r>
              <a:rPr lang="en-US" altLang="ko-KR" dirty="0" smtClean="0"/>
              <a:t>? </a:t>
            </a:r>
            <a:r>
              <a:rPr lang="ko-KR" altLang="en-US" dirty="0" smtClean="0"/>
              <a:t>앞이 보이지 않을 정도로 미세먼지가 심각한 것을 알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또한 이 사진은 하늘은 맑지만 중간에 낀 미세먼지로 인해 밑에 있는 사람들은 정작 맑은 하늘은 볼 수 없는 현 상황을 아주 잘 나타내주고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2685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그럼 대체 이 </a:t>
            </a:r>
            <a:r>
              <a:rPr lang="ko-KR" altLang="en-US" dirty="0" err="1" smtClean="0"/>
              <a:t>미세먼지란</a:t>
            </a:r>
            <a:r>
              <a:rPr lang="ko-KR" altLang="en-US" dirty="0" smtClean="0"/>
              <a:t> 무엇인가에 대해 먼저 설명을 드리겠습니다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미세먼지란</a:t>
            </a:r>
            <a:r>
              <a:rPr lang="ko-KR" altLang="en-US" dirty="0" smtClean="0"/>
              <a:t> 지름 </a:t>
            </a:r>
            <a:r>
              <a:rPr lang="en-US" altLang="ko-KR" dirty="0" smtClean="0"/>
              <a:t>10μm(</a:t>
            </a:r>
            <a:r>
              <a:rPr lang="ko-KR" altLang="en-US" dirty="0" smtClean="0"/>
              <a:t>마이크로미터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이하의 아주 작은 먼지를 말합니다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이렇게 말하면 </a:t>
            </a:r>
            <a:r>
              <a:rPr lang="ko-KR" altLang="en-US" dirty="0" err="1" smtClean="0"/>
              <a:t>어느정도의</a:t>
            </a:r>
            <a:r>
              <a:rPr lang="ko-KR" altLang="en-US" dirty="0" smtClean="0"/>
              <a:t> 크기인가 감이 잘 잡히지 않을 것이기 때문에 사진자료를 함께 보시겠습니다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지금 보시는 이 긴 것이 사람 머리카락인데요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머리카락은 약 지름 </a:t>
            </a:r>
            <a:r>
              <a:rPr lang="en-US" altLang="ko-KR" dirty="0" smtClean="0"/>
              <a:t>50~70μm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그리고 머리카락 왼쪽에 있는 것이 해변의 고운 모래입자인데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모래는 약 지름</a:t>
            </a:r>
            <a:r>
              <a:rPr lang="en-US" altLang="ko-KR" dirty="0" smtClean="0"/>
              <a:t>90μm</a:t>
            </a:r>
            <a:r>
              <a:rPr lang="ko-KR" altLang="en-US" dirty="0" smtClean="0"/>
              <a:t>의 크기입니다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그러나 여기 보시는 이 파란색 동그라미들이 </a:t>
            </a:r>
            <a:r>
              <a:rPr lang="en-US" altLang="ko-KR" dirty="0" smtClean="0"/>
              <a:t>PM10</a:t>
            </a:r>
            <a:r>
              <a:rPr lang="ko-KR" altLang="en-US" dirty="0" smtClean="0"/>
              <a:t>의 미세먼지 크기입니다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머리카락의 약 </a:t>
            </a:r>
            <a:r>
              <a:rPr lang="en-US" altLang="ko-KR" dirty="0" smtClean="0"/>
              <a:t>20</a:t>
            </a:r>
            <a:r>
              <a:rPr lang="ko-KR" altLang="en-US" dirty="0" smtClean="0"/>
              <a:t>분의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의 크기정도라고 생각하시면 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또한 이 파란색 동그라미를 잘 살펴보시면 더욱 작은 빨간색 동그라미들을 볼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이것은 미세먼지보다 더 작은</a:t>
            </a:r>
            <a:r>
              <a:rPr lang="en-US" altLang="ko-KR" dirty="0" smtClean="0"/>
              <a:t>, PM2.5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초미세먼지</a:t>
            </a:r>
            <a:r>
              <a:rPr lang="ko-KR" altLang="en-US" dirty="0" smtClean="0"/>
              <a:t> 크기입니다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여기서 </a:t>
            </a:r>
            <a:r>
              <a:rPr lang="en-US" altLang="ko-KR" dirty="0" smtClean="0"/>
              <a:t>PM</a:t>
            </a:r>
            <a:r>
              <a:rPr lang="ko-KR" altLang="en-US" dirty="0" smtClean="0"/>
              <a:t>이란 부유성 고형물</a:t>
            </a:r>
            <a:r>
              <a:rPr lang="en-US" altLang="ko-KR" dirty="0" smtClean="0"/>
              <a:t>, Particulate Matter</a:t>
            </a:r>
            <a:r>
              <a:rPr lang="ko-KR" altLang="en-US" dirty="0" smtClean="0"/>
              <a:t>의 약자로서 </a:t>
            </a:r>
            <a:r>
              <a:rPr lang="en-US" altLang="ko-KR" dirty="0" err="1" smtClean="0"/>
              <a:t>μm</a:t>
            </a:r>
            <a:r>
              <a:rPr lang="en-US" altLang="ko-KR" dirty="0" smtClean="0"/>
              <a:t>(</a:t>
            </a:r>
            <a:r>
              <a:rPr lang="ko-KR" altLang="en-US" dirty="0" smtClean="0"/>
              <a:t>마이크로미터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대신하여 쓰는 용어입니다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즉</a:t>
            </a:r>
            <a:r>
              <a:rPr lang="en-US" altLang="ko-KR" dirty="0" smtClean="0"/>
              <a:t>, PM10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10μm(</a:t>
            </a:r>
            <a:r>
              <a:rPr lang="ko-KR" altLang="en-US" dirty="0" smtClean="0"/>
              <a:t>마이크로미터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지름</a:t>
            </a:r>
            <a:r>
              <a:rPr lang="en-US" altLang="ko-KR" dirty="0" smtClean="0"/>
              <a:t>, PM2.5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2.5μm(</a:t>
            </a:r>
            <a:r>
              <a:rPr lang="ko-KR" altLang="en-US" dirty="0" smtClean="0"/>
              <a:t>마이크로미터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지름이라는 것을 의미입니다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6731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그럼 이러한 아주 작은 미세먼지가 대체 우리에게 어떤 피해를 끼치고 있는가에 대하여 설명 드리겠습니다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지금 보시는 사진은 미세먼지가 인체에 끼치는 영향을 아주 간단명료하게 설명하고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이처럼 미세먼지는 기관지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눈과 같은 신체 </a:t>
            </a:r>
            <a:r>
              <a:rPr lang="ko-KR" altLang="en-US" dirty="0" err="1" smtClean="0"/>
              <a:t>중요부위에</a:t>
            </a:r>
            <a:r>
              <a:rPr lang="ko-KR" altLang="en-US" dirty="0" smtClean="0"/>
              <a:t> 큰 영향을 끼칠 수 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7891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대체 이런 해로운 미세먼지의 원인이 무엇인가하면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간단명료하게 이것이다</a:t>
            </a:r>
            <a:r>
              <a:rPr lang="en-US" altLang="ko-KR" dirty="0" smtClean="0"/>
              <a:t>!</a:t>
            </a:r>
            <a:r>
              <a:rPr lang="ko-KR" altLang="en-US" dirty="0" smtClean="0"/>
              <a:t>라고 말할 순 없습니다만</a:t>
            </a:r>
          </a:p>
          <a:p>
            <a:r>
              <a:rPr lang="ko-KR" altLang="en-US" dirty="0" smtClean="0"/>
              <a:t>화력발전이나 선박에서 나오는 매연이 주 유발 원인으로 알려져 있으며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한국에 유입되는 미세먼지는 대부분이 중국에서 유입된다는 연구결과가 나왔습니다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8614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이러한 미세먼지를 근본적으로 해결할 수 있는 방법은 없으며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물을 자주 </a:t>
            </a:r>
            <a:r>
              <a:rPr lang="ko-KR" altLang="en-US" dirty="0" err="1" smtClean="0"/>
              <a:t>마신다던가</a:t>
            </a:r>
            <a:r>
              <a:rPr lang="ko-KR" altLang="en-US" dirty="0" smtClean="0"/>
              <a:t> 외출할 때 마스크를 착용하는 등의 방식으로</a:t>
            </a:r>
          </a:p>
          <a:p>
            <a:r>
              <a:rPr lang="ko-KR" altLang="en-US" dirty="0" smtClean="0"/>
              <a:t>유입되는 미세먼지를 최대한 줄이는 방법밖에 없습니다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이러한 현실때문에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저희는 미세먼지 농도의 정도를 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심각할 땐 </a:t>
            </a:r>
            <a:r>
              <a:rPr lang="ko-KR" altLang="en-US" dirty="0" err="1" smtClean="0"/>
              <a:t>외출음을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삼가한다던지</a:t>
            </a:r>
            <a:r>
              <a:rPr lang="ko-KR" altLang="en-US" dirty="0" smtClean="0"/>
              <a:t> 마스크의 </a:t>
            </a:r>
            <a:r>
              <a:rPr lang="ko-KR" altLang="en-US" dirty="0" err="1" smtClean="0"/>
              <a:t>필요여부를</a:t>
            </a:r>
            <a:r>
              <a:rPr lang="ko-KR" altLang="en-US" dirty="0" smtClean="0"/>
              <a:t> 판단한다는 등의 서비스가 필요해 졌습니다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2165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수요가 많아지다 보니 자연스레 미세먼지에 관한 서비스들이 이미 많이 나와있습니다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하지만 이러한 서비스들에서는 문제점들이 있었습니다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2810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254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192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671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749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602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357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838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252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921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097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559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398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6.wdp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6.png"/><Relationship Id="rId5" Type="http://schemas.openxmlformats.org/officeDocument/2006/relationships/image" Target="../media/image41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49.jpeg"/><Relationship Id="rId4" Type="http://schemas.openxmlformats.org/officeDocument/2006/relationships/image" Target="../media/image4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gif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34.jpeg"/><Relationship Id="rId4" Type="http://schemas.openxmlformats.org/officeDocument/2006/relationships/image" Target="../media/image33.gif"/><Relationship Id="rId9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40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chart" Target="../charts/chart3.xml"/><Relationship Id="rId5" Type="http://schemas.openxmlformats.org/officeDocument/2006/relationships/image" Target="../media/image57.png"/><Relationship Id="rId10" Type="http://schemas.openxmlformats.org/officeDocument/2006/relationships/chart" Target="../charts/chart2.xml"/><Relationship Id="rId4" Type="http://schemas.openxmlformats.org/officeDocument/2006/relationships/image" Target="../media/image56.png"/><Relationship Id="rId9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jpe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microsoft.com/office/2007/relationships/hdphoto" Target="../media/hdphoto9.wdp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3" Type="http://schemas.openxmlformats.org/officeDocument/2006/relationships/image" Target="../media/image73.png"/><Relationship Id="rId21" Type="http://schemas.openxmlformats.org/officeDocument/2006/relationships/image" Target="../media/image91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5" Type="http://schemas.openxmlformats.org/officeDocument/2006/relationships/image" Target="../media/image95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86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24" Type="http://schemas.openxmlformats.org/officeDocument/2006/relationships/image" Target="../media/image94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23" Type="http://schemas.openxmlformats.org/officeDocument/2006/relationships/image" Target="../media/image93.jpeg"/><Relationship Id="rId10" Type="http://schemas.openxmlformats.org/officeDocument/2006/relationships/image" Target="../media/image80.png"/><Relationship Id="rId19" Type="http://schemas.openxmlformats.org/officeDocument/2006/relationships/image" Target="../media/image89.jpe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Relationship Id="rId22" Type="http://schemas.openxmlformats.org/officeDocument/2006/relationships/image" Target="../media/image9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4.png"/><Relationship Id="rId4" Type="http://schemas.microsoft.com/office/2007/relationships/hdphoto" Target="../media/hdphoto2.wdp"/><Relationship Id="rId9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ê´ë ¨ ì´ë¯¸ì§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355" y="1162611"/>
            <a:ext cx="7753165" cy="434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14376000" y="8919000"/>
            <a:ext cx="5490000" cy="3330000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2" name="액자 31"/>
          <p:cNvSpPr/>
          <p:nvPr/>
        </p:nvSpPr>
        <p:spPr>
          <a:xfrm>
            <a:off x="14061001" y="8649000"/>
            <a:ext cx="6165000" cy="3870000"/>
          </a:xfrm>
          <a:prstGeom prst="frame">
            <a:avLst>
              <a:gd name="adj1" fmla="val 4395"/>
            </a:avLst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56000" y="3384000"/>
            <a:ext cx="526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FAC319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664224" y="2905627"/>
            <a:ext cx="742296" cy="861058"/>
            <a:chOff x="8254746" y="2650020"/>
            <a:chExt cx="917872" cy="1064731"/>
          </a:xfrm>
          <a:solidFill>
            <a:schemeClr val="tx1"/>
          </a:solidFill>
        </p:grpSpPr>
        <p:sp>
          <p:nvSpPr>
            <p:cNvPr id="17" name="이등변 삼각형 16"/>
            <p:cNvSpPr/>
            <p:nvPr/>
          </p:nvSpPr>
          <p:spPr>
            <a:xfrm rot="5400000">
              <a:off x="8181316" y="2723450"/>
              <a:ext cx="1064731" cy="917872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271996" y="2988964"/>
              <a:ext cx="595046" cy="45669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GO</a:t>
              </a:r>
              <a:endParaRPr kumimoji="0" lang="ko-KR" altLang="en-US" sz="28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318672" y="3675884"/>
            <a:ext cx="180530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r">
              <a:defRPr/>
            </a:pPr>
            <a:r>
              <a:rPr lang="ja-JP" altLang="en-US" sz="3600" spc="3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ドンマイ</a:t>
            </a:r>
            <a:endParaRPr kumimoji="0" lang="ko-KR" altLang="en-US" sz="3600" b="0" i="0" u="none" strike="noStrike" kern="1200" cap="none" spc="300" normalizeH="0" baseline="0" noProof="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29290" y="3675884"/>
            <a:ext cx="91242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300" normalizeH="0" baseline="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8</a:t>
            </a:r>
            <a:r>
              <a:rPr kumimoji="0" lang="ko-KR" altLang="en-US" sz="3600" b="0" i="0" u="none" strike="noStrike" kern="1200" cap="none" spc="300" normalizeH="0" baseline="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조</a:t>
            </a:r>
            <a:endParaRPr kumimoji="0" lang="ko-KR" altLang="en-US" sz="3600" b="0" i="0" u="none" strike="noStrike" kern="1200" cap="none" spc="30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80441" y="2476058"/>
            <a:ext cx="796914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r">
              <a:defRPr/>
            </a:pPr>
            <a:r>
              <a:rPr lang="ja-JP" altLang="en-US" sz="7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木漏れ日</a:t>
            </a:r>
            <a:endParaRPr kumimoji="0" lang="ko-KR" altLang="en-US" sz="34400" b="0" i="0" u="none" strike="noStrike" kern="1200" cap="none" spc="300" normalizeH="0" baseline="0" noProof="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9656534" y="2905628"/>
            <a:ext cx="749986" cy="861058"/>
            <a:chOff x="8245237" y="2650020"/>
            <a:chExt cx="927381" cy="1064731"/>
          </a:xfrm>
          <a:solidFill>
            <a:schemeClr val="bg1"/>
          </a:solidFill>
        </p:grpSpPr>
        <p:sp>
          <p:nvSpPr>
            <p:cNvPr id="26" name="이등변 삼각형 25"/>
            <p:cNvSpPr/>
            <p:nvPr/>
          </p:nvSpPr>
          <p:spPr>
            <a:xfrm rot="5400000">
              <a:off x="8181316" y="2723450"/>
              <a:ext cx="1064731" cy="917872"/>
            </a:xfrm>
            <a:prstGeom prst="triangle">
              <a:avLst/>
            </a:prstGeom>
            <a:grpFill/>
            <a:ln w="127000">
              <a:solidFill>
                <a:schemeClr val="bg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245237" y="2988964"/>
              <a:ext cx="648564" cy="45669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210 콤퓨타세탁 R" panose="02020603020101020101" pitchFamily="18" charset="-127"/>
                  <a:ea typeface="210 콤퓨타세탁 R" panose="02020603020101020101" pitchFamily="18" charset="-127"/>
                  <a:cs typeface="조선일보명조" panose="02030304000000000000" pitchFamily="18" charset="-127"/>
                </a:rPr>
                <a:t>GO</a:t>
              </a:r>
              <a:endParaRPr kumimoji="0" lang="ko-KR" altLang="en-US" sz="28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210 콤퓨타세탁 R" panose="02020603020101020101" pitchFamily="18" charset="-127"/>
                <a:ea typeface="210 콤퓨타세탁 R" panose="02020603020101020101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9314202" y="2722296"/>
            <a:ext cx="124846" cy="1512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9" name="자유형: 도형 25"/>
          <p:cNvSpPr/>
          <p:nvPr/>
        </p:nvSpPr>
        <p:spPr>
          <a:xfrm rot="20472778">
            <a:off x="11013661" y="7131004"/>
            <a:ext cx="244338" cy="408195"/>
          </a:xfrm>
          <a:custGeom>
            <a:avLst/>
            <a:gdLst>
              <a:gd name="connsiteX0" fmla="*/ 1209368 w 2418735"/>
              <a:gd name="connsiteY0" fmla="*/ 0 h 4040788"/>
              <a:gd name="connsiteX1" fmla="*/ 2418735 w 2418735"/>
              <a:gd name="connsiteY1" fmla="*/ 3094397 h 4040788"/>
              <a:gd name="connsiteX2" fmla="*/ 1386348 w 2418735"/>
              <a:gd name="connsiteY2" fmla="*/ 2871071 h 4040788"/>
              <a:gd name="connsiteX3" fmla="*/ 1386348 w 2418735"/>
              <a:gd name="connsiteY3" fmla="*/ 4040788 h 4040788"/>
              <a:gd name="connsiteX4" fmla="*/ 1032386 w 2418735"/>
              <a:gd name="connsiteY4" fmla="*/ 4040788 h 4040788"/>
              <a:gd name="connsiteX5" fmla="*/ 1032386 w 2418735"/>
              <a:gd name="connsiteY5" fmla="*/ 2871072 h 4040788"/>
              <a:gd name="connsiteX6" fmla="*/ 0 w 2418735"/>
              <a:gd name="connsiteY6" fmla="*/ 3094397 h 4040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8735" h="4040788">
                <a:moveTo>
                  <a:pt x="1209368" y="0"/>
                </a:moveTo>
                <a:lnTo>
                  <a:pt x="2418735" y="3094397"/>
                </a:lnTo>
                <a:lnTo>
                  <a:pt x="1386348" y="2871071"/>
                </a:lnTo>
                <a:lnTo>
                  <a:pt x="1386348" y="4040788"/>
                </a:lnTo>
                <a:lnTo>
                  <a:pt x="1032386" y="4040788"/>
                </a:lnTo>
                <a:lnTo>
                  <a:pt x="1032386" y="2871072"/>
                </a:lnTo>
                <a:lnTo>
                  <a:pt x="0" y="3094397"/>
                </a:lnTo>
                <a:close/>
              </a:path>
            </a:pathLst>
          </a:cu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20584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7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167 -2.59259E-6 L 3.75E-6 -2.59259E-6 " pathEditMode="relative" rAng="0" ptsTypes="AA">
                                      <p:cBhvr>
                                        <p:cTn id="12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83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203 1.11111E-6 L -3.54167E-6 1.11111E-6 " pathEditMode="relative" rAng="0" ptsTypes="AA">
                                      <p:cBhvr>
                                        <p:cTn id="16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"/>
                            </p:stCondLst>
                            <p:childTnLst>
                              <p:par>
                                <p:cTn id="2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0.00324 L -0.09219 -0.57037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09" y="-28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4" grpId="0"/>
      <p:bldP spid="24" grpId="1"/>
      <p:bldP spid="28" grpId="0" animBg="1"/>
      <p:bldP spid="2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19074" y="190500"/>
            <a:ext cx="404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유사 서비스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문제점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92756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ìì´ì ìë¹ 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29" b="95816" l="38416" r="100000">
                        <a14:foregroundMark x1="43304" y1="52162" x2="47116" y2="683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240" y="2745186"/>
            <a:ext cx="6336704" cy="444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3574400" y="5034229"/>
            <a:ext cx="0" cy="1388795"/>
          </a:xfrm>
          <a:prstGeom prst="line">
            <a:avLst/>
          </a:prstGeom>
          <a:ln w="57150">
            <a:solidFill>
              <a:srgbClr val="2721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8554941" y="2847885"/>
            <a:ext cx="0" cy="3434898"/>
          </a:xfrm>
          <a:prstGeom prst="line">
            <a:avLst/>
          </a:prstGeom>
          <a:ln w="57150">
            <a:solidFill>
              <a:srgbClr val="2721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3502392" y="5034229"/>
            <a:ext cx="144016" cy="0"/>
          </a:xfrm>
          <a:prstGeom prst="line">
            <a:avLst/>
          </a:prstGeom>
          <a:ln w="57150">
            <a:solidFill>
              <a:srgbClr val="2721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502392" y="6423024"/>
            <a:ext cx="144016" cy="0"/>
          </a:xfrm>
          <a:prstGeom prst="line">
            <a:avLst/>
          </a:prstGeom>
          <a:ln w="57150">
            <a:solidFill>
              <a:srgbClr val="2721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8482933" y="2837740"/>
            <a:ext cx="144016" cy="0"/>
          </a:xfrm>
          <a:prstGeom prst="line">
            <a:avLst/>
          </a:prstGeom>
          <a:ln w="57150">
            <a:solidFill>
              <a:srgbClr val="2721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8470944" y="6289609"/>
            <a:ext cx="144016" cy="0"/>
          </a:xfrm>
          <a:prstGeom prst="line">
            <a:avLst/>
          </a:prstGeom>
          <a:ln w="57150">
            <a:solidFill>
              <a:srgbClr val="2721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142352" y="4151867"/>
            <a:ext cx="2664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50</a:t>
            </a:r>
            <a:endParaRPr lang="ko-KR" altLang="en-US" sz="4800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964408" y="986730"/>
            <a:ext cx="3181065" cy="3045202"/>
            <a:chOff x="7352549" y="420103"/>
            <a:chExt cx="3181065" cy="3045202"/>
          </a:xfrm>
        </p:grpSpPr>
        <p:pic>
          <p:nvPicPr>
            <p:cNvPr id="13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2549" y="420103"/>
              <a:ext cx="3181065" cy="3045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직사각형 13"/>
            <p:cNvSpPr/>
            <p:nvPr/>
          </p:nvSpPr>
          <p:spPr>
            <a:xfrm>
              <a:off x="8583738" y="1077212"/>
              <a:ext cx="718686" cy="677406"/>
            </a:xfrm>
            <a:prstGeom prst="rect">
              <a:avLst/>
            </a:prstGeom>
            <a:solidFill>
              <a:srgbClr val="B0C0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Picture 4" descr="ê´ë ¨ ì´ë¯¸ì§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224" y="3135992"/>
            <a:ext cx="3181065" cy="304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8059785" y="1696646"/>
            <a:ext cx="2664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50</a:t>
            </a:r>
            <a:endParaRPr lang="ko-KR" altLang="en-US" sz="4800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207316" y="3787482"/>
            <a:ext cx="718686" cy="677406"/>
          </a:xfrm>
          <a:prstGeom prst="rect">
            <a:avLst/>
          </a:prstGeom>
          <a:solidFill>
            <a:srgbClr val="B0C0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998336" y="3827596"/>
            <a:ext cx="1325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 smtClean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114</a:t>
            </a:r>
            <a:endParaRPr lang="ko-KR" altLang="en-US" sz="4800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9074" y="190500"/>
            <a:ext cx="404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유사 서비스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문제점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0652390">
            <a:off x="886668" y="2472076"/>
            <a:ext cx="2063194" cy="216780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82855">
            <a:off x="9246622" y="508491"/>
            <a:ext cx="2376311" cy="237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37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mph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40"/>
                            </p:stCondLst>
                            <p:childTnLst>
                              <p:par>
                                <p:cTn id="19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120000">
                                      <p:cBhvr>
                                        <p:cTn id="2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40"/>
                            </p:stCondLst>
                            <p:childTnLst>
                              <p:par>
                                <p:cTn id="26" presetID="32" presetClass="emph" presetSubtype="0" fill="hold" grpId="3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120000">
                                      <p:cBhvr>
                                        <p:cTn id="2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8" grpId="1"/>
      <p:bldP spid="18" grpId="2"/>
      <p:bldP spid="18" grpId="3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9074" y="190500"/>
            <a:ext cx="404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유사 서비스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문제점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" name="AutoShape 2" descr="Wifi signal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6" descr="Wifi signal fre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31229" y="647286"/>
            <a:ext cx="1457828" cy="2216426"/>
          </a:xfrm>
          <a:prstGeom prst="rect">
            <a:avLst/>
          </a:prstGeom>
        </p:spPr>
      </p:pic>
      <p:sp>
        <p:nvSpPr>
          <p:cNvPr id="10" name="구름 9"/>
          <p:cNvSpPr/>
          <p:nvPr/>
        </p:nvSpPr>
        <p:spPr>
          <a:xfrm>
            <a:off x="9258251" y="816252"/>
            <a:ext cx="159026" cy="159026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구름 10"/>
          <p:cNvSpPr/>
          <p:nvPr/>
        </p:nvSpPr>
        <p:spPr>
          <a:xfrm>
            <a:off x="10504563" y="657226"/>
            <a:ext cx="159026" cy="159026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구름 11"/>
          <p:cNvSpPr/>
          <p:nvPr/>
        </p:nvSpPr>
        <p:spPr>
          <a:xfrm>
            <a:off x="10279276" y="1441588"/>
            <a:ext cx="159026" cy="159026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구름 12"/>
          <p:cNvSpPr/>
          <p:nvPr/>
        </p:nvSpPr>
        <p:spPr>
          <a:xfrm>
            <a:off x="9868155" y="498200"/>
            <a:ext cx="159026" cy="159026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구름 13"/>
          <p:cNvSpPr/>
          <p:nvPr/>
        </p:nvSpPr>
        <p:spPr>
          <a:xfrm>
            <a:off x="10438302" y="1104487"/>
            <a:ext cx="159026" cy="159026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구름 14"/>
          <p:cNvSpPr/>
          <p:nvPr/>
        </p:nvSpPr>
        <p:spPr>
          <a:xfrm>
            <a:off x="9596227" y="1184000"/>
            <a:ext cx="159026" cy="159026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구름 15"/>
          <p:cNvSpPr/>
          <p:nvPr/>
        </p:nvSpPr>
        <p:spPr>
          <a:xfrm>
            <a:off x="9333299" y="1685925"/>
            <a:ext cx="159026" cy="159026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207" y="3609975"/>
            <a:ext cx="3162300" cy="324802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9074" y="3518452"/>
            <a:ext cx="3286125" cy="333954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05129" y="3749123"/>
            <a:ext cx="3486150" cy="3200400"/>
          </a:xfrm>
          <a:prstGeom prst="rect">
            <a:avLst/>
          </a:prstGeom>
        </p:spPr>
      </p:pic>
      <p:sp>
        <p:nvSpPr>
          <p:cNvPr id="21" name="구름 20"/>
          <p:cNvSpPr/>
          <p:nvPr/>
        </p:nvSpPr>
        <p:spPr>
          <a:xfrm>
            <a:off x="1705913" y="5526155"/>
            <a:ext cx="292230" cy="299003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구름 21"/>
          <p:cNvSpPr/>
          <p:nvPr/>
        </p:nvSpPr>
        <p:spPr>
          <a:xfrm>
            <a:off x="3996979" y="6023112"/>
            <a:ext cx="292230" cy="299003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구름 22"/>
          <p:cNvSpPr/>
          <p:nvPr/>
        </p:nvSpPr>
        <p:spPr>
          <a:xfrm>
            <a:off x="5403542" y="4706175"/>
            <a:ext cx="292230" cy="299003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구름 23"/>
          <p:cNvSpPr/>
          <p:nvPr/>
        </p:nvSpPr>
        <p:spPr>
          <a:xfrm>
            <a:off x="2024343" y="3788048"/>
            <a:ext cx="292230" cy="299003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구름 24"/>
          <p:cNvSpPr/>
          <p:nvPr/>
        </p:nvSpPr>
        <p:spPr>
          <a:xfrm>
            <a:off x="6585648" y="3787635"/>
            <a:ext cx="292230" cy="299003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구름 25"/>
          <p:cNvSpPr/>
          <p:nvPr/>
        </p:nvSpPr>
        <p:spPr>
          <a:xfrm>
            <a:off x="3379419" y="4706174"/>
            <a:ext cx="292230" cy="299003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구름 26"/>
          <p:cNvSpPr/>
          <p:nvPr/>
        </p:nvSpPr>
        <p:spPr>
          <a:xfrm>
            <a:off x="878827" y="4706176"/>
            <a:ext cx="292230" cy="299003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구름 27"/>
          <p:cNvSpPr/>
          <p:nvPr/>
        </p:nvSpPr>
        <p:spPr>
          <a:xfrm>
            <a:off x="4181154" y="3749123"/>
            <a:ext cx="292230" cy="299003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7769675" y="379136"/>
            <a:ext cx="1381125" cy="2752725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 rot="10800000">
            <a:off x="10784723" y="144738"/>
            <a:ext cx="1381125" cy="2752725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04426" y="1862329"/>
            <a:ext cx="1482211" cy="137665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3431" y="4688335"/>
            <a:ext cx="2434570" cy="2261188"/>
          </a:xfrm>
          <a:prstGeom prst="rect">
            <a:avLst/>
          </a:prstGeom>
        </p:spPr>
      </p:pic>
      <p:sp>
        <p:nvSpPr>
          <p:cNvPr id="34" name="자유형 33"/>
          <p:cNvSpPr/>
          <p:nvPr/>
        </p:nvSpPr>
        <p:spPr>
          <a:xfrm>
            <a:off x="2719023" y="1184000"/>
            <a:ext cx="5315474" cy="2787365"/>
          </a:xfrm>
          <a:custGeom>
            <a:avLst/>
            <a:gdLst>
              <a:gd name="connsiteX0" fmla="*/ 0 w 8355106"/>
              <a:gd name="connsiteY0" fmla="*/ 4590937 h 4590937"/>
              <a:gd name="connsiteX1" fmla="*/ 53788 w 8355106"/>
              <a:gd name="connsiteY1" fmla="*/ 4510255 h 4590937"/>
              <a:gd name="connsiteX2" fmla="*/ 71718 w 8355106"/>
              <a:gd name="connsiteY2" fmla="*/ 4483360 h 4590937"/>
              <a:gd name="connsiteX3" fmla="*/ 107577 w 8355106"/>
              <a:gd name="connsiteY3" fmla="*/ 4393713 h 4590937"/>
              <a:gd name="connsiteX4" fmla="*/ 161365 w 8355106"/>
              <a:gd name="connsiteY4" fmla="*/ 4286137 h 4590937"/>
              <a:gd name="connsiteX5" fmla="*/ 206188 w 8355106"/>
              <a:gd name="connsiteY5" fmla="*/ 4223384 h 4590937"/>
              <a:gd name="connsiteX6" fmla="*/ 224118 w 8355106"/>
              <a:gd name="connsiteY6" fmla="*/ 4205455 h 4590937"/>
              <a:gd name="connsiteX7" fmla="*/ 268941 w 8355106"/>
              <a:gd name="connsiteY7" fmla="*/ 4142702 h 4590937"/>
              <a:gd name="connsiteX8" fmla="*/ 286871 w 8355106"/>
              <a:gd name="connsiteY8" fmla="*/ 4124772 h 4590937"/>
              <a:gd name="connsiteX9" fmla="*/ 358588 w 8355106"/>
              <a:gd name="connsiteY9" fmla="*/ 4062019 h 4590937"/>
              <a:gd name="connsiteX10" fmla="*/ 376518 w 8355106"/>
              <a:gd name="connsiteY10" fmla="*/ 4035125 h 4590937"/>
              <a:gd name="connsiteX11" fmla="*/ 537883 w 8355106"/>
              <a:gd name="connsiteY11" fmla="*/ 3873760 h 4590937"/>
              <a:gd name="connsiteX12" fmla="*/ 654424 w 8355106"/>
              <a:gd name="connsiteY12" fmla="*/ 3757219 h 4590937"/>
              <a:gd name="connsiteX13" fmla="*/ 788894 w 8355106"/>
              <a:gd name="connsiteY13" fmla="*/ 3658608 h 4590937"/>
              <a:gd name="connsiteX14" fmla="*/ 824753 w 8355106"/>
              <a:gd name="connsiteY14" fmla="*/ 3613784 h 4590937"/>
              <a:gd name="connsiteX15" fmla="*/ 1004047 w 8355106"/>
              <a:gd name="connsiteY15" fmla="*/ 3479313 h 4590937"/>
              <a:gd name="connsiteX16" fmla="*/ 1290918 w 8355106"/>
              <a:gd name="connsiteY16" fmla="*/ 3255196 h 4590937"/>
              <a:gd name="connsiteX17" fmla="*/ 1488141 w 8355106"/>
              <a:gd name="connsiteY17" fmla="*/ 3120725 h 4590937"/>
              <a:gd name="connsiteX18" fmla="*/ 1532965 w 8355106"/>
              <a:gd name="connsiteY18" fmla="*/ 3093831 h 4590937"/>
              <a:gd name="connsiteX19" fmla="*/ 1712259 w 8355106"/>
              <a:gd name="connsiteY19" fmla="*/ 2968325 h 4590937"/>
              <a:gd name="connsiteX20" fmla="*/ 1837765 w 8355106"/>
              <a:gd name="connsiteY20" fmla="*/ 2896608 h 4590937"/>
              <a:gd name="connsiteX21" fmla="*/ 1882588 w 8355106"/>
              <a:gd name="connsiteY21" fmla="*/ 2860749 h 4590937"/>
              <a:gd name="connsiteX22" fmla="*/ 1999130 w 8355106"/>
              <a:gd name="connsiteY22" fmla="*/ 2789031 h 4590937"/>
              <a:gd name="connsiteX23" fmla="*/ 2034988 w 8355106"/>
              <a:gd name="connsiteY23" fmla="*/ 2771102 h 4590937"/>
              <a:gd name="connsiteX24" fmla="*/ 2160494 w 8355106"/>
              <a:gd name="connsiteY24" fmla="*/ 2681455 h 4590937"/>
              <a:gd name="connsiteX25" fmla="*/ 2312894 w 8355106"/>
              <a:gd name="connsiteY25" fmla="*/ 2573878 h 4590937"/>
              <a:gd name="connsiteX26" fmla="*/ 2330824 w 8355106"/>
              <a:gd name="connsiteY26" fmla="*/ 2555949 h 4590937"/>
              <a:gd name="connsiteX27" fmla="*/ 2456330 w 8355106"/>
              <a:gd name="connsiteY27" fmla="*/ 2493196 h 4590937"/>
              <a:gd name="connsiteX28" fmla="*/ 2626659 w 8355106"/>
              <a:gd name="connsiteY28" fmla="*/ 2394584 h 4590937"/>
              <a:gd name="connsiteX29" fmla="*/ 2653553 w 8355106"/>
              <a:gd name="connsiteY29" fmla="*/ 2376655 h 4590937"/>
              <a:gd name="connsiteX30" fmla="*/ 2761130 w 8355106"/>
              <a:gd name="connsiteY30" fmla="*/ 2313902 h 4590937"/>
              <a:gd name="connsiteX31" fmla="*/ 2796988 w 8355106"/>
              <a:gd name="connsiteY31" fmla="*/ 2295972 h 4590937"/>
              <a:gd name="connsiteX32" fmla="*/ 2904565 w 8355106"/>
              <a:gd name="connsiteY32" fmla="*/ 2260113 h 4590937"/>
              <a:gd name="connsiteX33" fmla="*/ 2994212 w 8355106"/>
              <a:gd name="connsiteY33" fmla="*/ 2215290 h 4590937"/>
              <a:gd name="connsiteX34" fmla="*/ 3200400 w 8355106"/>
              <a:gd name="connsiteY34" fmla="*/ 2161502 h 4590937"/>
              <a:gd name="connsiteX35" fmla="*/ 3334871 w 8355106"/>
              <a:gd name="connsiteY35" fmla="*/ 2116678 h 4590937"/>
              <a:gd name="connsiteX36" fmla="*/ 3361765 w 8355106"/>
              <a:gd name="connsiteY36" fmla="*/ 2107713 h 4590937"/>
              <a:gd name="connsiteX37" fmla="*/ 3550024 w 8355106"/>
              <a:gd name="connsiteY37" fmla="*/ 2071855 h 4590937"/>
              <a:gd name="connsiteX38" fmla="*/ 3648635 w 8355106"/>
              <a:gd name="connsiteY38" fmla="*/ 2044960 h 4590937"/>
              <a:gd name="connsiteX39" fmla="*/ 3684494 w 8355106"/>
              <a:gd name="connsiteY39" fmla="*/ 2035996 h 4590937"/>
              <a:gd name="connsiteX40" fmla="*/ 3765177 w 8355106"/>
              <a:gd name="connsiteY40" fmla="*/ 2027031 h 4590937"/>
              <a:gd name="connsiteX41" fmla="*/ 3881718 w 8355106"/>
              <a:gd name="connsiteY41" fmla="*/ 2009102 h 4590937"/>
              <a:gd name="connsiteX42" fmla="*/ 4222377 w 8355106"/>
              <a:gd name="connsiteY42" fmla="*/ 1991172 h 4590937"/>
              <a:gd name="connsiteX43" fmla="*/ 4598894 w 8355106"/>
              <a:gd name="connsiteY43" fmla="*/ 1982208 h 4590937"/>
              <a:gd name="connsiteX44" fmla="*/ 4697506 w 8355106"/>
              <a:gd name="connsiteY44" fmla="*/ 1964278 h 4590937"/>
              <a:gd name="connsiteX45" fmla="*/ 4867835 w 8355106"/>
              <a:gd name="connsiteY45" fmla="*/ 1937384 h 4590937"/>
              <a:gd name="connsiteX46" fmla="*/ 4966447 w 8355106"/>
              <a:gd name="connsiteY46" fmla="*/ 1901525 h 4590937"/>
              <a:gd name="connsiteX47" fmla="*/ 5047130 w 8355106"/>
              <a:gd name="connsiteY47" fmla="*/ 1865666 h 4590937"/>
              <a:gd name="connsiteX48" fmla="*/ 5127812 w 8355106"/>
              <a:gd name="connsiteY48" fmla="*/ 1838772 h 4590937"/>
              <a:gd name="connsiteX49" fmla="*/ 5217459 w 8355106"/>
              <a:gd name="connsiteY49" fmla="*/ 1802913 h 4590937"/>
              <a:gd name="connsiteX50" fmla="*/ 5280212 w 8355106"/>
              <a:gd name="connsiteY50" fmla="*/ 1784984 h 4590937"/>
              <a:gd name="connsiteX51" fmla="*/ 5387788 w 8355106"/>
              <a:gd name="connsiteY51" fmla="*/ 1722231 h 4590937"/>
              <a:gd name="connsiteX52" fmla="*/ 5477435 w 8355106"/>
              <a:gd name="connsiteY52" fmla="*/ 1686372 h 4590937"/>
              <a:gd name="connsiteX53" fmla="*/ 5522259 w 8355106"/>
              <a:gd name="connsiteY53" fmla="*/ 1650513 h 4590937"/>
              <a:gd name="connsiteX54" fmla="*/ 5728447 w 8355106"/>
              <a:gd name="connsiteY54" fmla="*/ 1516043 h 4590937"/>
              <a:gd name="connsiteX55" fmla="*/ 5791200 w 8355106"/>
              <a:gd name="connsiteY55" fmla="*/ 1471219 h 4590937"/>
              <a:gd name="connsiteX56" fmla="*/ 5934635 w 8355106"/>
              <a:gd name="connsiteY56" fmla="*/ 1363643 h 4590937"/>
              <a:gd name="connsiteX57" fmla="*/ 5952565 w 8355106"/>
              <a:gd name="connsiteY57" fmla="*/ 1345713 h 4590937"/>
              <a:gd name="connsiteX58" fmla="*/ 5997388 w 8355106"/>
              <a:gd name="connsiteY58" fmla="*/ 1318819 h 4590937"/>
              <a:gd name="connsiteX59" fmla="*/ 6015318 w 8355106"/>
              <a:gd name="connsiteY59" fmla="*/ 1300890 h 4590937"/>
              <a:gd name="connsiteX60" fmla="*/ 6149788 w 8355106"/>
              <a:gd name="connsiteY60" fmla="*/ 1211243 h 4590937"/>
              <a:gd name="connsiteX61" fmla="*/ 6167718 w 8355106"/>
              <a:gd name="connsiteY61" fmla="*/ 1184349 h 4590937"/>
              <a:gd name="connsiteX62" fmla="*/ 6275294 w 8355106"/>
              <a:gd name="connsiteY62" fmla="*/ 1121596 h 4590937"/>
              <a:gd name="connsiteX63" fmla="*/ 6400800 w 8355106"/>
              <a:gd name="connsiteY63" fmla="*/ 1040913 h 4590937"/>
              <a:gd name="connsiteX64" fmla="*/ 6580094 w 8355106"/>
              <a:gd name="connsiteY64" fmla="*/ 906443 h 4590937"/>
              <a:gd name="connsiteX65" fmla="*/ 6606988 w 8355106"/>
              <a:gd name="connsiteY65" fmla="*/ 879549 h 4590937"/>
              <a:gd name="connsiteX66" fmla="*/ 6732494 w 8355106"/>
              <a:gd name="connsiteY66" fmla="*/ 798866 h 4590937"/>
              <a:gd name="connsiteX67" fmla="*/ 6804212 w 8355106"/>
              <a:gd name="connsiteY67" fmla="*/ 745078 h 4590937"/>
              <a:gd name="connsiteX68" fmla="*/ 6831106 w 8355106"/>
              <a:gd name="connsiteY68" fmla="*/ 736113 h 4590937"/>
              <a:gd name="connsiteX69" fmla="*/ 6902824 w 8355106"/>
              <a:gd name="connsiteY69" fmla="*/ 682325 h 4590937"/>
              <a:gd name="connsiteX70" fmla="*/ 7010400 w 8355106"/>
              <a:gd name="connsiteY70" fmla="*/ 610608 h 4590937"/>
              <a:gd name="connsiteX71" fmla="*/ 7126941 w 8355106"/>
              <a:gd name="connsiteY71" fmla="*/ 538890 h 4590937"/>
              <a:gd name="connsiteX72" fmla="*/ 7306235 w 8355106"/>
              <a:gd name="connsiteY72" fmla="*/ 395455 h 4590937"/>
              <a:gd name="connsiteX73" fmla="*/ 7386918 w 8355106"/>
              <a:gd name="connsiteY73" fmla="*/ 341666 h 4590937"/>
              <a:gd name="connsiteX74" fmla="*/ 7413812 w 8355106"/>
              <a:gd name="connsiteY74" fmla="*/ 323737 h 4590937"/>
              <a:gd name="connsiteX75" fmla="*/ 7440706 w 8355106"/>
              <a:gd name="connsiteY75" fmla="*/ 278913 h 4590937"/>
              <a:gd name="connsiteX76" fmla="*/ 7485530 w 8355106"/>
              <a:gd name="connsiteY76" fmla="*/ 252019 h 4590937"/>
              <a:gd name="connsiteX77" fmla="*/ 7512424 w 8355106"/>
              <a:gd name="connsiteY77" fmla="*/ 234090 h 4590937"/>
              <a:gd name="connsiteX78" fmla="*/ 7575177 w 8355106"/>
              <a:gd name="connsiteY78" fmla="*/ 189266 h 4590937"/>
              <a:gd name="connsiteX79" fmla="*/ 7691718 w 8355106"/>
              <a:gd name="connsiteY79" fmla="*/ 144443 h 4590937"/>
              <a:gd name="connsiteX80" fmla="*/ 7745506 w 8355106"/>
              <a:gd name="connsiteY80" fmla="*/ 117549 h 4590937"/>
              <a:gd name="connsiteX81" fmla="*/ 7862047 w 8355106"/>
              <a:gd name="connsiteY81" fmla="*/ 81690 h 4590937"/>
              <a:gd name="connsiteX82" fmla="*/ 7906871 w 8355106"/>
              <a:gd name="connsiteY82" fmla="*/ 72725 h 4590937"/>
              <a:gd name="connsiteX83" fmla="*/ 7960659 w 8355106"/>
              <a:gd name="connsiteY83" fmla="*/ 54796 h 4590937"/>
              <a:gd name="connsiteX84" fmla="*/ 8014447 w 8355106"/>
              <a:gd name="connsiteY84" fmla="*/ 36866 h 4590937"/>
              <a:gd name="connsiteX85" fmla="*/ 8041341 w 8355106"/>
              <a:gd name="connsiteY85" fmla="*/ 27902 h 4590937"/>
              <a:gd name="connsiteX86" fmla="*/ 8068235 w 8355106"/>
              <a:gd name="connsiteY86" fmla="*/ 18937 h 4590937"/>
              <a:gd name="connsiteX87" fmla="*/ 8130988 w 8355106"/>
              <a:gd name="connsiteY87" fmla="*/ 9972 h 4590937"/>
              <a:gd name="connsiteX88" fmla="*/ 8184777 w 8355106"/>
              <a:gd name="connsiteY88" fmla="*/ 1008 h 4590937"/>
              <a:gd name="connsiteX89" fmla="*/ 8355106 w 8355106"/>
              <a:gd name="connsiteY89" fmla="*/ 1008 h 4590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8355106" h="4590937">
                <a:moveTo>
                  <a:pt x="0" y="4590937"/>
                </a:moveTo>
                <a:lnTo>
                  <a:pt x="53788" y="4510255"/>
                </a:lnTo>
                <a:lnTo>
                  <a:pt x="71718" y="4483360"/>
                </a:lnTo>
                <a:cubicBezTo>
                  <a:pt x="86270" y="4410604"/>
                  <a:pt x="70363" y="4464007"/>
                  <a:pt x="107577" y="4393713"/>
                </a:cubicBezTo>
                <a:cubicBezTo>
                  <a:pt x="126335" y="4358281"/>
                  <a:pt x="138063" y="4318761"/>
                  <a:pt x="161365" y="4286137"/>
                </a:cubicBezTo>
                <a:cubicBezTo>
                  <a:pt x="176306" y="4265219"/>
                  <a:pt x="190406" y="4243675"/>
                  <a:pt x="206188" y="4223384"/>
                </a:cubicBezTo>
                <a:cubicBezTo>
                  <a:pt x="211377" y="4216712"/>
                  <a:pt x="218929" y="4212127"/>
                  <a:pt x="224118" y="4205455"/>
                </a:cubicBezTo>
                <a:cubicBezTo>
                  <a:pt x="239900" y="4185164"/>
                  <a:pt x="253159" y="4162993"/>
                  <a:pt x="268941" y="4142702"/>
                </a:cubicBezTo>
                <a:cubicBezTo>
                  <a:pt x="274130" y="4136030"/>
                  <a:pt x="280588" y="4130426"/>
                  <a:pt x="286871" y="4124772"/>
                </a:cubicBezTo>
                <a:cubicBezTo>
                  <a:pt x="310482" y="4103522"/>
                  <a:pt x="336127" y="4084480"/>
                  <a:pt x="358588" y="4062019"/>
                </a:cubicBezTo>
                <a:cubicBezTo>
                  <a:pt x="366207" y="4054400"/>
                  <a:pt x="369087" y="4042927"/>
                  <a:pt x="376518" y="4035125"/>
                </a:cubicBezTo>
                <a:cubicBezTo>
                  <a:pt x="428979" y="3980041"/>
                  <a:pt x="484095" y="3927548"/>
                  <a:pt x="537883" y="3873760"/>
                </a:cubicBezTo>
                <a:cubicBezTo>
                  <a:pt x="576730" y="3834913"/>
                  <a:pt x="608713" y="3787693"/>
                  <a:pt x="654424" y="3757219"/>
                </a:cubicBezTo>
                <a:cubicBezTo>
                  <a:pt x="701857" y="3725598"/>
                  <a:pt x="742412" y="3699280"/>
                  <a:pt x="788894" y="3658608"/>
                </a:cubicBezTo>
                <a:cubicBezTo>
                  <a:pt x="803294" y="3646008"/>
                  <a:pt x="810054" y="3626033"/>
                  <a:pt x="824753" y="3613784"/>
                </a:cubicBezTo>
                <a:cubicBezTo>
                  <a:pt x="882144" y="3565958"/>
                  <a:pt x="946656" y="3527138"/>
                  <a:pt x="1004047" y="3479313"/>
                </a:cubicBezTo>
                <a:cubicBezTo>
                  <a:pt x="1067495" y="3426440"/>
                  <a:pt x="1236759" y="3282275"/>
                  <a:pt x="1290918" y="3255196"/>
                </a:cubicBezTo>
                <a:cubicBezTo>
                  <a:pt x="1407077" y="3197117"/>
                  <a:pt x="1302088" y="3253620"/>
                  <a:pt x="1488141" y="3120725"/>
                </a:cubicBezTo>
                <a:cubicBezTo>
                  <a:pt x="1502320" y="3110597"/>
                  <a:pt x="1518556" y="3103629"/>
                  <a:pt x="1532965" y="3093831"/>
                </a:cubicBezTo>
                <a:cubicBezTo>
                  <a:pt x="1593291" y="3052809"/>
                  <a:pt x="1648919" y="3004519"/>
                  <a:pt x="1712259" y="2968325"/>
                </a:cubicBezTo>
                <a:cubicBezTo>
                  <a:pt x="1754094" y="2944419"/>
                  <a:pt x="1797026" y="2922338"/>
                  <a:pt x="1837765" y="2896608"/>
                </a:cubicBezTo>
                <a:cubicBezTo>
                  <a:pt x="1853943" y="2886391"/>
                  <a:pt x="1866668" y="2871363"/>
                  <a:pt x="1882588" y="2860749"/>
                </a:cubicBezTo>
                <a:cubicBezTo>
                  <a:pt x="1920541" y="2835447"/>
                  <a:pt x="1959814" y="2812158"/>
                  <a:pt x="1999130" y="2789031"/>
                </a:cubicBezTo>
                <a:cubicBezTo>
                  <a:pt x="2010648" y="2782255"/>
                  <a:pt x="2024212" y="2779005"/>
                  <a:pt x="2034988" y="2771102"/>
                </a:cubicBezTo>
                <a:cubicBezTo>
                  <a:pt x="2163381" y="2676947"/>
                  <a:pt x="2088309" y="2705515"/>
                  <a:pt x="2160494" y="2681455"/>
                </a:cubicBezTo>
                <a:cubicBezTo>
                  <a:pt x="2211294" y="2645596"/>
                  <a:pt x="2262835" y="2610764"/>
                  <a:pt x="2312894" y="2573878"/>
                </a:cubicBezTo>
                <a:cubicBezTo>
                  <a:pt x="2319698" y="2568864"/>
                  <a:pt x="2323791" y="2560637"/>
                  <a:pt x="2330824" y="2555949"/>
                </a:cubicBezTo>
                <a:cubicBezTo>
                  <a:pt x="2415005" y="2499828"/>
                  <a:pt x="2392330" y="2509195"/>
                  <a:pt x="2456330" y="2493196"/>
                </a:cubicBezTo>
                <a:cubicBezTo>
                  <a:pt x="2551654" y="2413758"/>
                  <a:pt x="2473037" y="2471395"/>
                  <a:pt x="2626659" y="2394584"/>
                </a:cubicBezTo>
                <a:cubicBezTo>
                  <a:pt x="2636296" y="2389766"/>
                  <a:pt x="2644314" y="2382198"/>
                  <a:pt x="2653553" y="2376655"/>
                </a:cubicBezTo>
                <a:cubicBezTo>
                  <a:pt x="2689151" y="2355296"/>
                  <a:pt x="2724947" y="2334255"/>
                  <a:pt x="2761130" y="2313902"/>
                </a:cubicBezTo>
                <a:cubicBezTo>
                  <a:pt x="2772777" y="2307350"/>
                  <a:pt x="2784475" y="2300664"/>
                  <a:pt x="2796988" y="2295972"/>
                </a:cubicBezTo>
                <a:cubicBezTo>
                  <a:pt x="2832380" y="2282700"/>
                  <a:pt x="2870757" y="2277017"/>
                  <a:pt x="2904565" y="2260113"/>
                </a:cubicBezTo>
                <a:cubicBezTo>
                  <a:pt x="2934447" y="2245172"/>
                  <a:pt x="2963290" y="2227940"/>
                  <a:pt x="2994212" y="2215290"/>
                </a:cubicBezTo>
                <a:cubicBezTo>
                  <a:pt x="3154078" y="2149890"/>
                  <a:pt x="3046396" y="2202965"/>
                  <a:pt x="3200400" y="2161502"/>
                </a:cubicBezTo>
                <a:cubicBezTo>
                  <a:pt x="3246024" y="2149219"/>
                  <a:pt x="3290047" y="2131619"/>
                  <a:pt x="3334871" y="2116678"/>
                </a:cubicBezTo>
                <a:cubicBezTo>
                  <a:pt x="3343836" y="2113690"/>
                  <a:pt x="3352540" y="2109763"/>
                  <a:pt x="3361765" y="2107713"/>
                </a:cubicBezTo>
                <a:cubicBezTo>
                  <a:pt x="3477935" y="2081898"/>
                  <a:pt x="3415272" y="2094313"/>
                  <a:pt x="3550024" y="2071855"/>
                </a:cubicBezTo>
                <a:cubicBezTo>
                  <a:pt x="3600034" y="2038514"/>
                  <a:pt x="3559361" y="2059839"/>
                  <a:pt x="3648635" y="2044960"/>
                </a:cubicBezTo>
                <a:cubicBezTo>
                  <a:pt x="3660788" y="2042935"/>
                  <a:pt x="3672316" y="2037869"/>
                  <a:pt x="3684494" y="2035996"/>
                </a:cubicBezTo>
                <a:cubicBezTo>
                  <a:pt x="3711239" y="2031881"/>
                  <a:pt x="3738365" y="2030687"/>
                  <a:pt x="3765177" y="2027031"/>
                </a:cubicBezTo>
                <a:cubicBezTo>
                  <a:pt x="3804121" y="2021721"/>
                  <a:pt x="3842694" y="2013785"/>
                  <a:pt x="3881718" y="2009102"/>
                </a:cubicBezTo>
                <a:cubicBezTo>
                  <a:pt x="3979438" y="1997376"/>
                  <a:pt x="4142059" y="1993534"/>
                  <a:pt x="4222377" y="1991172"/>
                </a:cubicBezTo>
                <a:lnTo>
                  <a:pt x="4598894" y="1982208"/>
                </a:lnTo>
                <a:cubicBezTo>
                  <a:pt x="4667735" y="1964997"/>
                  <a:pt x="4601149" y="1980337"/>
                  <a:pt x="4697506" y="1964278"/>
                </a:cubicBezTo>
                <a:cubicBezTo>
                  <a:pt x="4864296" y="1936480"/>
                  <a:pt x="4730896" y="1954502"/>
                  <a:pt x="4867835" y="1937384"/>
                </a:cubicBezTo>
                <a:cubicBezTo>
                  <a:pt x="4904974" y="1925004"/>
                  <a:pt x="4923645" y="1919149"/>
                  <a:pt x="4966447" y="1901525"/>
                </a:cubicBezTo>
                <a:cubicBezTo>
                  <a:pt x="4993661" y="1890319"/>
                  <a:pt x="5019700" y="1876333"/>
                  <a:pt x="5047130" y="1865666"/>
                </a:cubicBezTo>
                <a:cubicBezTo>
                  <a:pt x="5073551" y="1855391"/>
                  <a:pt x="5101211" y="1848572"/>
                  <a:pt x="5127812" y="1838772"/>
                </a:cubicBezTo>
                <a:cubicBezTo>
                  <a:pt x="5158012" y="1827646"/>
                  <a:pt x="5187110" y="1813625"/>
                  <a:pt x="5217459" y="1802913"/>
                </a:cubicBezTo>
                <a:cubicBezTo>
                  <a:pt x="5237973" y="1795673"/>
                  <a:pt x="5259907" y="1792793"/>
                  <a:pt x="5280212" y="1784984"/>
                </a:cubicBezTo>
                <a:cubicBezTo>
                  <a:pt x="5353105" y="1756949"/>
                  <a:pt x="5317503" y="1760077"/>
                  <a:pt x="5387788" y="1722231"/>
                </a:cubicBezTo>
                <a:cubicBezTo>
                  <a:pt x="5420953" y="1704373"/>
                  <a:pt x="5444844" y="1697236"/>
                  <a:pt x="5477435" y="1686372"/>
                </a:cubicBezTo>
                <a:cubicBezTo>
                  <a:pt x="5492376" y="1674419"/>
                  <a:pt x="5506426" y="1661257"/>
                  <a:pt x="5522259" y="1650513"/>
                </a:cubicBezTo>
                <a:cubicBezTo>
                  <a:pt x="5590157" y="1604440"/>
                  <a:pt x="5670426" y="1574064"/>
                  <a:pt x="5728447" y="1516043"/>
                </a:cubicBezTo>
                <a:cubicBezTo>
                  <a:pt x="5854335" y="1390155"/>
                  <a:pt x="5649613" y="1589208"/>
                  <a:pt x="5791200" y="1471219"/>
                </a:cubicBezTo>
                <a:cubicBezTo>
                  <a:pt x="6001819" y="1295704"/>
                  <a:pt x="5737810" y="1481740"/>
                  <a:pt x="5934635" y="1363643"/>
                </a:cubicBezTo>
                <a:cubicBezTo>
                  <a:pt x="5941883" y="1359294"/>
                  <a:pt x="5945687" y="1350626"/>
                  <a:pt x="5952565" y="1345713"/>
                </a:cubicBezTo>
                <a:cubicBezTo>
                  <a:pt x="5966744" y="1335585"/>
                  <a:pt x="5983209" y="1328946"/>
                  <a:pt x="5997388" y="1318819"/>
                </a:cubicBezTo>
                <a:cubicBezTo>
                  <a:pt x="6004266" y="1313906"/>
                  <a:pt x="6008413" y="1305764"/>
                  <a:pt x="6015318" y="1300890"/>
                </a:cubicBezTo>
                <a:cubicBezTo>
                  <a:pt x="6059329" y="1269824"/>
                  <a:pt x="6149788" y="1211243"/>
                  <a:pt x="6149788" y="1211243"/>
                </a:cubicBezTo>
                <a:cubicBezTo>
                  <a:pt x="6155765" y="1202278"/>
                  <a:pt x="6159305" y="1191080"/>
                  <a:pt x="6167718" y="1184349"/>
                </a:cubicBezTo>
                <a:cubicBezTo>
                  <a:pt x="6249623" y="1118825"/>
                  <a:pt x="6214763" y="1158587"/>
                  <a:pt x="6275294" y="1121596"/>
                </a:cubicBezTo>
                <a:cubicBezTo>
                  <a:pt x="6317731" y="1095662"/>
                  <a:pt x="6359142" y="1068081"/>
                  <a:pt x="6400800" y="1040913"/>
                </a:cubicBezTo>
                <a:cubicBezTo>
                  <a:pt x="6490738" y="982258"/>
                  <a:pt x="6490738" y="983034"/>
                  <a:pt x="6580094" y="906443"/>
                </a:cubicBezTo>
                <a:cubicBezTo>
                  <a:pt x="6589720" y="898192"/>
                  <a:pt x="6596631" y="886860"/>
                  <a:pt x="6606988" y="879549"/>
                </a:cubicBezTo>
                <a:cubicBezTo>
                  <a:pt x="6647619" y="850868"/>
                  <a:pt x="6697326" y="834032"/>
                  <a:pt x="6732494" y="798866"/>
                </a:cubicBezTo>
                <a:cubicBezTo>
                  <a:pt x="6759697" y="771665"/>
                  <a:pt x="6758599" y="770419"/>
                  <a:pt x="6804212" y="745078"/>
                </a:cubicBezTo>
                <a:cubicBezTo>
                  <a:pt x="6812472" y="740489"/>
                  <a:pt x="6822141" y="739101"/>
                  <a:pt x="6831106" y="736113"/>
                </a:cubicBezTo>
                <a:cubicBezTo>
                  <a:pt x="6855012" y="718184"/>
                  <a:pt x="6878411" y="699558"/>
                  <a:pt x="6902824" y="682325"/>
                </a:cubicBezTo>
                <a:cubicBezTo>
                  <a:pt x="7038441" y="586596"/>
                  <a:pt x="6941289" y="658454"/>
                  <a:pt x="7010400" y="610608"/>
                </a:cubicBezTo>
                <a:cubicBezTo>
                  <a:pt x="7109876" y="541740"/>
                  <a:pt x="7064902" y="559570"/>
                  <a:pt x="7126941" y="538890"/>
                </a:cubicBezTo>
                <a:cubicBezTo>
                  <a:pt x="7186706" y="491078"/>
                  <a:pt x="7242553" y="437910"/>
                  <a:pt x="7306235" y="395455"/>
                </a:cubicBezTo>
                <a:lnTo>
                  <a:pt x="7386918" y="341666"/>
                </a:lnTo>
                <a:lnTo>
                  <a:pt x="7413812" y="323737"/>
                </a:lnTo>
                <a:cubicBezTo>
                  <a:pt x="7422777" y="308796"/>
                  <a:pt x="7428385" y="291234"/>
                  <a:pt x="7440706" y="278913"/>
                </a:cubicBezTo>
                <a:cubicBezTo>
                  <a:pt x="7453027" y="266592"/>
                  <a:pt x="7470754" y="261254"/>
                  <a:pt x="7485530" y="252019"/>
                </a:cubicBezTo>
                <a:cubicBezTo>
                  <a:pt x="7494666" y="246309"/>
                  <a:pt x="7503657" y="240352"/>
                  <a:pt x="7512424" y="234090"/>
                </a:cubicBezTo>
                <a:cubicBezTo>
                  <a:pt x="7531658" y="220352"/>
                  <a:pt x="7554056" y="201336"/>
                  <a:pt x="7575177" y="189266"/>
                </a:cubicBezTo>
                <a:cubicBezTo>
                  <a:pt x="7627997" y="159083"/>
                  <a:pt x="7616165" y="174664"/>
                  <a:pt x="7691718" y="144443"/>
                </a:cubicBezTo>
                <a:cubicBezTo>
                  <a:pt x="7710330" y="136998"/>
                  <a:pt x="7726894" y="124994"/>
                  <a:pt x="7745506" y="117549"/>
                </a:cubicBezTo>
                <a:cubicBezTo>
                  <a:pt x="7780456" y="103569"/>
                  <a:pt x="7823642" y="90225"/>
                  <a:pt x="7862047" y="81690"/>
                </a:cubicBezTo>
                <a:cubicBezTo>
                  <a:pt x="7876921" y="78384"/>
                  <a:pt x="7892171" y="76734"/>
                  <a:pt x="7906871" y="72725"/>
                </a:cubicBezTo>
                <a:cubicBezTo>
                  <a:pt x="7925104" y="67752"/>
                  <a:pt x="7942730" y="60772"/>
                  <a:pt x="7960659" y="54796"/>
                </a:cubicBezTo>
                <a:lnTo>
                  <a:pt x="8014447" y="36866"/>
                </a:lnTo>
                <a:lnTo>
                  <a:pt x="8041341" y="27902"/>
                </a:lnTo>
                <a:cubicBezTo>
                  <a:pt x="8050306" y="24914"/>
                  <a:pt x="8058880" y="20273"/>
                  <a:pt x="8068235" y="18937"/>
                </a:cubicBezTo>
                <a:lnTo>
                  <a:pt x="8130988" y="9972"/>
                </a:lnTo>
                <a:cubicBezTo>
                  <a:pt x="8148954" y="7208"/>
                  <a:pt x="8166615" y="1734"/>
                  <a:pt x="8184777" y="1008"/>
                </a:cubicBezTo>
                <a:cubicBezTo>
                  <a:pt x="8241508" y="-1261"/>
                  <a:pt x="8298330" y="1008"/>
                  <a:pt x="8355106" y="1008"/>
                </a:cubicBezTo>
              </a:path>
            </a:pathLst>
          </a:custGeom>
          <a:noFill/>
          <a:ln w="57150">
            <a:solidFill>
              <a:srgbClr val="A37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 34"/>
          <p:cNvSpPr/>
          <p:nvPr/>
        </p:nvSpPr>
        <p:spPr>
          <a:xfrm>
            <a:off x="7897906" y="3002860"/>
            <a:ext cx="3585882" cy="3657916"/>
          </a:xfrm>
          <a:custGeom>
            <a:avLst/>
            <a:gdLst>
              <a:gd name="connsiteX0" fmla="*/ 0 w 4034495"/>
              <a:gd name="connsiteY0" fmla="*/ 4096871 h 4096871"/>
              <a:gd name="connsiteX1" fmla="*/ 44823 w 4034495"/>
              <a:gd name="connsiteY1" fmla="*/ 4078941 h 4096871"/>
              <a:gd name="connsiteX2" fmla="*/ 71717 w 4034495"/>
              <a:gd name="connsiteY2" fmla="*/ 4069977 h 4096871"/>
              <a:gd name="connsiteX3" fmla="*/ 125506 w 4034495"/>
              <a:gd name="connsiteY3" fmla="*/ 4034118 h 4096871"/>
              <a:gd name="connsiteX4" fmla="*/ 161364 w 4034495"/>
              <a:gd name="connsiteY4" fmla="*/ 4016188 h 4096871"/>
              <a:gd name="connsiteX5" fmla="*/ 251011 w 4034495"/>
              <a:gd name="connsiteY5" fmla="*/ 3953435 h 4096871"/>
              <a:gd name="connsiteX6" fmla="*/ 304800 w 4034495"/>
              <a:gd name="connsiteY6" fmla="*/ 3908612 h 4096871"/>
              <a:gd name="connsiteX7" fmla="*/ 349623 w 4034495"/>
              <a:gd name="connsiteY7" fmla="*/ 3863788 h 4096871"/>
              <a:gd name="connsiteX8" fmla="*/ 403411 w 4034495"/>
              <a:gd name="connsiteY8" fmla="*/ 3818965 h 4096871"/>
              <a:gd name="connsiteX9" fmla="*/ 475129 w 4034495"/>
              <a:gd name="connsiteY9" fmla="*/ 3711388 h 4096871"/>
              <a:gd name="connsiteX10" fmla="*/ 519953 w 4034495"/>
              <a:gd name="connsiteY10" fmla="*/ 3639671 h 4096871"/>
              <a:gd name="connsiteX11" fmla="*/ 582706 w 4034495"/>
              <a:gd name="connsiteY11" fmla="*/ 3567953 h 4096871"/>
              <a:gd name="connsiteX12" fmla="*/ 618564 w 4034495"/>
              <a:gd name="connsiteY12" fmla="*/ 3505200 h 4096871"/>
              <a:gd name="connsiteX13" fmla="*/ 681317 w 4034495"/>
              <a:gd name="connsiteY13" fmla="*/ 3415553 h 4096871"/>
              <a:gd name="connsiteX14" fmla="*/ 735106 w 4034495"/>
              <a:gd name="connsiteY14" fmla="*/ 3307977 h 4096871"/>
              <a:gd name="connsiteX15" fmla="*/ 788894 w 4034495"/>
              <a:gd name="connsiteY15" fmla="*/ 3245224 h 4096871"/>
              <a:gd name="connsiteX16" fmla="*/ 869576 w 4034495"/>
              <a:gd name="connsiteY16" fmla="*/ 3128683 h 4096871"/>
              <a:gd name="connsiteX17" fmla="*/ 887506 w 4034495"/>
              <a:gd name="connsiteY17" fmla="*/ 3101788 h 4096871"/>
              <a:gd name="connsiteX18" fmla="*/ 950259 w 4034495"/>
              <a:gd name="connsiteY18" fmla="*/ 3039035 h 4096871"/>
              <a:gd name="connsiteX19" fmla="*/ 977153 w 4034495"/>
              <a:gd name="connsiteY19" fmla="*/ 2985247 h 4096871"/>
              <a:gd name="connsiteX20" fmla="*/ 1039906 w 4034495"/>
              <a:gd name="connsiteY20" fmla="*/ 2904565 h 4096871"/>
              <a:gd name="connsiteX21" fmla="*/ 1057835 w 4034495"/>
              <a:gd name="connsiteY21" fmla="*/ 2886635 h 4096871"/>
              <a:gd name="connsiteX22" fmla="*/ 1147482 w 4034495"/>
              <a:gd name="connsiteY22" fmla="*/ 2725271 h 4096871"/>
              <a:gd name="connsiteX23" fmla="*/ 1210235 w 4034495"/>
              <a:gd name="connsiteY23" fmla="*/ 2653553 h 4096871"/>
              <a:gd name="connsiteX24" fmla="*/ 1237129 w 4034495"/>
              <a:gd name="connsiteY24" fmla="*/ 2626659 h 4096871"/>
              <a:gd name="connsiteX25" fmla="*/ 1290917 w 4034495"/>
              <a:gd name="connsiteY25" fmla="*/ 2537012 h 4096871"/>
              <a:gd name="connsiteX26" fmla="*/ 1299882 w 4034495"/>
              <a:gd name="connsiteY26" fmla="*/ 2510118 h 4096871"/>
              <a:gd name="connsiteX27" fmla="*/ 1344706 w 4034495"/>
              <a:gd name="connsiteY27" fmla="*/ 2456330 h 4096871"/>
              <a:gd name="connsiteX28" fmla="*/ 1380564 w 4034495"/>
              <a:gd name="connsiteY28" fmla="*/ 2366683 h 4096871"/>
              <a:gd name="connsiteX29" fmla="*/ 1398494 w 4034495"/>
              <a:gd name="connsiteY29" fmla="*/ 2348753 h 4096871"/>
              <a:gd name="connsiteX30" fmla="*/ 1452282 w 4034495"/>
              <a:gd name="connsiteY30" fmla="*/ 2268071 h 4096871"/>
              <a:gd name="connsiteX31" fmla="*/ 1541929 w 4034495"/>
              <a:gd name="connsiteY31" fmla="*/ 2151530 h 4096871"/>
              <a:gd name="connsiteX32" fmla="*/ 1586753 w 4034495"/>
              <a:gd name="connsiteY32" fmla="*/ 2079812 h 4096871"/>
              <a:gd name="connsiteX33" fmla="*/ 1631576 w 4034495"/>
              <a:gd name="connsiteY33" fmla="*/ 2017059 h 4096871"/>
              <a:gd name="connsiteX34" fmla="*/ 1685364 w 4034495"/>
              <a:gd name="connsiteY34" fmla="*/ 1954306 h 4096871"/>
              <a:gd name="connsiteX35" fmla="*/ 1739153 w 4034495"/>
              <a:gd name="connsiteY35" fmla="*/ 1864659 h 4096871"/>
              <a:gd name="connsiteX36" fmla="*/ 1855694 w 4034495"/>
              <a:gd name="connsiteY36" fmla="*/ 1739153 h 4096871"/>
              <a:gd name="connsiteX37" fmla="*/ 1954306 w 4034495"/>
              <a:gd name="connsiteY37" fmla="*/ 1676400 h 4096871"/>
              <a:gd name="connsiteX38" fmla="*/ 2026023 w 4034495"/>
              <a:gd name="connsiteY38" fmla="*/ 1604683 h 4096871"/>
              <a:gd name="connsiteX39" fmla="*/ 2133600 w 4034495"/>
              <a:gd name="connsiteY39" fmla="*/ 1541930 h 4096871"/>
              <a:gd name="connsiteX40" fmla="*/ 2205317 w 4034495"/>
              <a:gd name="connsiteY40" fmla="*/ 1479177 h 4096871"/>
              <a:gd name="connsiteX41" fmla="*/ 2223247 w 4034495"/>
              <a:gd name="connsiteY41" fmla="*/ 1461247 h 4096871"/>
              <a:gd name="connsiteX42" fmla="*/ 2339788 w 4034495"/>
              <a:gd name="connsiteY42" fmla="*/ 1398494 h 4096871"/>
              <a:gd name="connsiteX43" fmla="*/ 2402541 w 4034495"/>
              <a:gd name="connsiteY43" fmla="*/ 1353671 h 4096871"/>
              <a:gd name="connsiteX44" fmla="*/ 2420470 w 4034495"/>
              <a:gd name="connsiteY44" fmla="*/ 1335741 h 4096871"/>
              <a:gd name="connsiteX45" fmla="*/ 2483223 w 4034495"/>
              <a:gd name="connsiteY45" fmla="*/ 1299883 h 4096871"/>
              <a:gd name="connsiteX46" fmla="*/ 2510117 w 4034495"/>
              <a:gd name="connsiteY46" fmla="*/ 1281953 h 4096871"/>
              <a:gd name="connsiteX47" fmla="*/ 2563906 w 4034495"/>
              <a:gd name="connsiteY47" fmla="*/ 1228165 h 4096871"/>
              <a:gd name="connsiteX48" fmla="*/ 2590800 w 4034495"/>
              <a:gd name="connsiteY48" fmla="*/ 1210235 h 4096871"/>
              <a:gd name="connsiteX49" fmla="*/ 2644588 w 4034495"/>
              <a:gd name="connsiteY49" fmla="*/ 1156447 h 4096871"/>
              <a:gd name="connsiteX50" fmla="*/ 2716306 w 4034495"/>
              <a:gd name="connsiteY50" fmla="*/ 1093694 h 4096871"/>
              <a:gd name="connsiteX51" fmla="*/ 2761129 w 4034495"/>
              <a:gd name="connsiteY51" fmla="*/ 1048871 h 4096871"/>
              <a:gd name="connsiteX52" fmla="*/ 2814917 w 4034495"/>
              <a:gd name="connsiteY52" fmla="*/ 1004047 h 4096871"/>
              <a:gd name="connsiteX53" fmla="*/ 2859741 w 4034495"/>
              <a:gd name="connsiteY53" fmla="*/ 941294 h 4096871"/>
              <a:gd name="connsiteX54" fmla="*/ 2913529 w 4034495"/>
              <a:gd name="connsiteY54" fmla="*/ 896471 h 4096871"/>
              <a:gd name="connsiteX55" fmla="*/ 3003176 w 4034495"/>
              <a:gd name="connsiteY55" fmla="*/ 806824 h 4096871"/>
              <a:gd name="connsiteX56" fmla="*/ 3119717 w 4034495"/>
              <a:gd name="connsiteY56" fmla="*/ 735106 h 4096871"/>
              <a:gd name="connsiteX57" fmla="*/ 3209364 w 4034495"/>
              <a:gd name="connsiteY57" fmla="*/ 672353 h 4096871"/>
              <a:gd name="connsiteX58" fmla="*/ 3236259 w 4034495"/>
              <a:gd name="connsiteY58" fmla="*/ 663388 h 4096871"/>
              <a:gd name="connsiteX59" fmla="*/ 3290047 w 4034495"/>
              <a:gd name="connsiteY59" fmla="*/ 627530 h 4096871"/>
              <a:gd name="connsiteX60" fmla="*/ 3370729 w 4034495"/>
              <a:gd name="connsiteY60" fmla="*/ 582706 h 4096871"/>
              <a:gd name="connsiteX61" fmla="*/ 3388659 w 4034495"/>
              <a:gd name="connsiteY61" fmla="*/ 564777 h 4096871"/>
              <a:gd name="connsiteX62" fmla="*/ 3442447 w 4034495"/>
              <a:gd name="connsiteY62" fmla="*/ 537883 h 4096871"/>
              <a:gd name="connsiteX63" fmla="*/ 3532094 w 4034495"/>
              <a:gd name="connsiteY63" fmla="*/ 475130 h 4096871"/>
              <a:gd name="connsiteX64" fmla="*/ 3550023 w 4034495"/>
              <a:gd name="connsiteY64" fmla="*/ 457200 h 4096871"/>
              <a:gd name="connsiteX65" fmla="*/ 3621741 w 4034495"/>
              <a:gd name="connsiteY65" fmla="*/ 412377 h 4096871"/>
              <a:gd name="connsiteX66" fmla="*/ 3657600 w 4034495"/>
              <a:gd name="connsiteY66" fmla="*/ 376518 h 4096871"/>
              <a:gd name="connsiteX67" fmla="*/ 3693459 w 4034495"/>
              <a:gd name="connsiteY67" fmla="*/ 349624 h 4096871"/>
              <a:gd name="connsiteX68" fmla="*/ 3720353 w 4034495"/>
              <a:gd name="connsiteY68" fmla="*/ 313765 h 4096871"/>
              <a:gd name="connsiteX69" fmla="*/ 3756211 w 4034495"/>
              <a:gd name="connsiteY69" fmla="*/ 286871 h 4096871"/>
              <a:gd name="connsiteX70" fmla="*/ 3827929 w 4034495"/>
              <a:gd name="connsiteY70" fmla="*/ 215153 h 4096871"/>
              <a:gd name="connsiteX71" fmla="*/ 3854823 w 4034495"/>
              <a:gd name="connsiteY71" fmla="*/ 188259 h 4096871"/>
              <a:gd name="connsiteX72" fmla="*/ 3881717 w 4034495"/>
              <a:gd name="connsiteY72" fmla="*/ 161365 h 4096871"/>
              <a:gd name="connsiteX73" fmla="*/ 3926541 w 4034495"/>
              <a:gd name="connsiteY73" fmla="*/ 116541 h 4096871"/>
              <a:gd name="connsiteX74" fmla="*/ 3944470 w 4034495"/>
              <a:gd name="connsiteY74" fmla="*/ 89647 h 4096871"/>
              <a:gd name="connsiteX75" fmla="*/ 3989294 w 4034495"/>
              <a:gd name="connsiteY75" fmla="*/ 53788 h 4096871"/>
              <a:gd name="connsiteX76" fmla="*/ 4007223 w 4034495"/>
              <a:gd name="connsiteY76" fmla="*/ 26894 h 4096871"/>
              <a:gd name="connsiteX77" fmla="*/ 4034117 w 4034495"/>
              <a:gd name="connsiteY77" fmla="*/ 0 h 409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4034495" h="4096871">
                <a:moveTo>
                  <a:pt x="0" y="4096871"/>
                </a:moveTo>
                <a:cubicBezTo>
                  <a:pt x="14941" y="4090894"/>
                  <a:pt x="29756" y="4084591"/>
                  <a:pt x="44823" y="4078941"/>
                </a:cubicBezTo>
                <a:cubicBezTo>
                  <a:pt x="53671" y="4075623"/>
                  <a:pt x="63457" y="4074566"/>
                  <a:pt x="71717" y="4069977"/>
                </a:cubicBezTo>
                <a:cubicBezTo>
                  <a:pt x="90554" y="4059512"/>
                  <a:pt x="106232" y="4043755"/>
                  <a:pt x="125506" y="4034118"/>
                </a:cubicBezTo>
                <a:cubicBezTo>
                  <a:pt x="137459" y="4028141"/>
                  <a:pt x="149905" y="4023064"/>
                  <a:pt x="161364" y="4016188"/>
                </a:cubicBezTo>
                <a:cubicBezTo>
                  <a:pt x="186390" y="4001172"/>
                  <a:pt x="226478" y="3973062"/>
                  <a:pt x="251011" y="3953435"/>
                </a:cubicBezTo>
                <a:cubicBezTo>
                  <a:pt x="269236" y="3938855"/>
                  <a:pt x="287531" y="3924311"/>
                  <a:pt x="304800" y="3908612"/>
                </a:cubicBezTo>
                <a:cubicBezTo>
                  <a:pt x="320435" y="3894398"/>
                  <a:pt x="333390" y="3877315"/>
                  <a:pt x="349623" y="3863788"/>
                </a:cubicBezTo>
                <a:cubicBezTo>
                  <a:pt x="367552" y="3848847"/>
                  <a:pt x="388574" y="3836981"/>
                  <a:pt x="403411" y="3818965"/>
                </a:cubicBezTo>
                <a:cubicBezTo>
                  <a:pt x="430808" y="3785697"/>
                  <a:pt x="451641" y="3747522"/>
                  <a:pt x="475129" y="3711388"/>
                </a:cubicBezTo>
                <a:cubicBezTo>
                  <a:pt x="490493" y="3687752"/>
                  <a:pt x="500020" y="3659606"/>
                  <a:pt x="519953" y="3639671"/>
                </a:cubicBezTo>
                <a:cubicBezTo>
                  <a:pt x="544377" y="3615246"/>
                  <a:pt x="560106" y="3600598"/>
                  <a:pt x="582706" y="3567953"/>
                </a:cubicBezTo>
                <a:cubicBezTo>
                  <a:pt x="596419" y="3548145"/>
                  <a:pt x="605476" y="3525427"/>
                  <a:pt x="618564" y="3505200"/>
                </a:cubicBezTo>
                <a:cubicBezTo>
                  <a:pt x="638380" y="3474576"/>
                  <a:pt x="681317" y="3415553"/>
                  <a:pt x="681317" y="3415553"/>
                </a:cubicBezTo>
                <a:cubicBezTo>
                  <a:pt x="696619" y="3369649"/>
                  <a:pt x="696738" y="3363784"/>
                  <a:pt x="735106" y="3307977"/>
                </a:cubicBezTo>
                <a:cubicBezTo>
                  <a:pt x="750714" y="3285275"/>
                  <a:pt x="770965" y="3266142"/>
                  <a:pt x="788894" y="3245224"/>
                </a:cubicBezTo>
                <a:cubicBezTo>
                  <a:pt x="810525" y="3180335"/>
                  <a:pt x="789673" y="3232558"/>
                  <a:pt x="869576" y="3128683"/>
                </a:cubicBezTo>
                <a:cubicBezTo>
                  <a:pt x="876145" y="3120143"/>
                  <a:pt x="879887" y="3109407"/>
                  <a:pt x="887506" y="3101788"/>
                </a:cubicBezTo>
                <a:cubicBezTo>
                  <a:pt x="935045" y="3054249"/>
                  <a:pt x="924924" y="3084638"/>
                  <a:pt x="950259" y="3039035"/>
                </a:cubicBezTo>
                <a:cubicBezTo>
                  <a:pt x="959994" y="3021512"/>
                  <a:pt x="966034" y="3001926"/>
                  <a:pt x="977153" y="2985247"/>
                </a:cubicBezTo>
                <a:cubicBezTo>
                  <a:pt x="996052" y="2956898"/>
                  <a:pt x="1018331" y="2930935"/>
                  <a:pt x="1039906" y="2904565"/>
                </a:cubicBezTo>
                <a:cubicBezTo>
                  <a:pt x="1045258" y="2898023"/>
                  <a:pt x="1053486" y="2893883"/>
                  <a:pt x="1057835" y="2886635"/>
                </a:cubicBezTo>
                <a:cubicBezTo>
                  <a:pt x="1089493" y="2833872"/>
                  <a:pt x="1103974" y="2768781"/>
                  <a:pt x="1147482" y="2725271"/>
                </a:cubicBezTo>
                <a:cubicBezTo>
                  <a:pt x="1192834" y="2679917"/>
                  <a:pt x="1129846" y="2743990"/>
                  <a:pt x="1210235" y="2653553"/>
                </a:cubicBezTo>
                <a:cubicBezTo>
                  <a:pt x="1218658" y="2644077"/>
                  <a:pt x="1229913" y="2637083"/>
                  <a:pt x="1237129" y="2626659"/>
                </a:cubicBezTo>
                <a:cubicBezTo>
                  <a:pt x="1256965" y="2598007"/>
                  <a:pt x="1274395" y="2567695"/>
                  <a:pt x="1290917" y="2537012"/>
                </a:cubicBezTo>
                <a:cubicBezTo>
                  <a:pt x="1295397" y="2528692"/>
                  <a:pt x="1294640" y="2517981"/>
                  <a:pt x="1299882" y="2510118"/>
                </a:cubicBezTo>
                <a:cubicBezTo>
                  <a:pt x="1312828" y="2490699"/>
                  <a:pt x="1329765" y="2474259"/>
                  <a:pt x="1344706" y="2456330"/>
                </a:cubicBezTo>
                <a:cubicBezTo>
                  <a:pt x="1355217" y="2424793"/>
                  <a:pt x="1363551" y="2397306"/>
                  <a:pt x="1380564" y="2366683"/>
                </a:cubicBezTo>
                <a:cubicBezTo>
                  <a:pt x="1384669" y="2359294"/>
                  <a:pt x="1393523" y="2355589"/>
                  <a:pt x="1398494" y="2348753"/>
                </a:cubicBezTo>
                <a:cubicBezTo>
                  <a:pt x="1417505" y="2322613"/>
                  <a:pt x="1431589" y="2292902"/>
                  <a:pt x="1452282" y="2268071"/>
                </a:cubicBezTo>
                <a:cubicBezTo>
                  <a:pt x="1513563" y="2194535"/>
                  <a:pt x="1483541" y="2233275"/>
                  <a:pt x="1541929" y="2151530"/>
                </a:cubicBezTo>
                <a:cubicBezTo>
                  <a:pt x="1557976" y="2103388"/>
                  <a:pt x="1542902" y="2138280"/>
                  <a:pt x="1586753" y="2079812"/>
                </a:cubicBezTo>
                <a:cubicBezTo>
                  <a:pt x="1602176" y="2059247"/>
                  <a:pt x="1615695" y="2037272"/>
                  <a:pt x="1631576" y="2017059"/>
                </a:cubicBezTo>
                <a:cubicBezTo>
                  <a:pt x="1648597" y="1995396"/>
                  <a:pt x="1669476" y="1976814"/>
                  <a:pt x="1685364" y="1954306"/>
                </a:cubicBezTo>
                <a:cubicBezTo>
                  <a:pt x="1705461" y="1925836"/>
                  <a:pt x="1719410" y="1893376"/>
                  <a:pt x="1739153" y="1864659"/>
                </a:cubicBezTo>
                <a:cubicBezTo>
                  <a:pt x="1760903" y="1833022"/>
                  <a:pt x="1832248" y="1757663"/>
                  <a:pt x="1855694" y="1739153"/>
                </a:cubicBezTo>
                <a:cubicBezTo>
                  <a:pt x="1886275" y="1715010"/>
                  <a:pt x="1926756" y="1703950"/>
                  <a:pt x="1954306" y="1676400"/>
                </a:cubicBezTo>
                <a:cubicBezTo>
                  <a:pt x="1978212" y="1652494"/>
                  <a:pt x="1999168" y="1625219"/>
                  <a:pt x="2026023" y="1604683"/>
                </a:cubicBezTo>
                <a:cubicBezTo>
                  <a:pt x="2043773" y="1591110"/>
                  <a:pt x="2106444" y="1564148"/>
                  <a:pt x="2133600" y="1541930"/>
                </a:cubicBezTo>
                <a:cubicBezTo>
                  <a:pt x="2158185" y="1521815"/>
                  <a:pt x="2181706" y="1500427"/>
                  <a:pt x="2205317" y="1479177"/>
                </a:cubicBezTo>
                <a:cubicBezTo>
                  <a:pt x="2211600" y="1473523"/>
                  <a:pt x="2216214" y="1465935"/>
                  <a:pt x="2223247" y="1461247"/>
                </a:cubicBezTo>
                <a:cubicBezTo>
                  <a:pt x="2301446" y="1409115"/>
                  <a:pt x="2285136" y="1416712"/>
                  <a:pt x="2339788" y="1398494"/>
                </a:cubicBezTo>
                <a:cubicBezTo>
                  <a:pt x="2360706" y="1383553"/>
                  <a:pt x="2382250" y="1369453"/>
                  <a:pt x="2402541" y="1353671"/>
                </a:cubicBezTo>
                <a:cubicBezTo>
                  <a:pt x="2409213" y="1348482"/>
                  <a:pt x="2413437" y="1340429"/>
                  <a:pt x="2420470" y="1335741"/>
                </a:cubicBezTo>
                <a:cubicBezTo>
                  <a:pt x="2440516" y="1322377"/>
                  <a:pt x="2462564" y="1312278"/>
                  <a:pt x="2483223" y="1299883"/>
                </a:cubicBezTo>
                <a:cubicBezTo>
                  <a:pt x="2492462" y="1294340"/>
                  <a:pt x="2502064" y="1289111"/>
                  <a:pt x="2510117" y="1281953"/>
                </a:cubicBezTo>
                <a:cubicBezTo>
                  <a:pt x="2529068" y="1265107"/>
                  <a:pt x="2544955" y="1245011"/>
                  <a:pt x="2563906" y="1228165"/>
                </a:cubicBezTo>
                <a:cubicBezTo>
                  <a:pt x="2571959" y="1221007"/>
                  <a:pt x="2582747" y="1217393"/>
                  <a:pt x="2590800" y="1210235"/>
                </a:cubicBezTo>
                <a:cubicBezTo>
                  <a:pt x="2609751" y="1193389"/>
                  <a:pt x="2626007" y="1173700"/>
                  <a:pt x="2644588" y="1156447"/>
                </a:cubicBezTo>
                <a:cubicBezTo>
                  <a:pt x="2667866" y="1134832"/>
                  <a:pt x="2692965" y="1115240"/>
                  <a:pt x="2716306" y="1093694"/>
                </a:cubicBezTo>
                <a:cubicBezTo>
                  <a:pt x="2731832" y="1079362"/>
                  <a:pt x="2745494" y="1063084"/>
                  <a:pt x="2761129" y="1048871"/>
                </a:cubicBezTo>
                <a:cubicBezTo>
                  <a:pt x="2778398" y="1033171"/>
                  <a:pt x="2799146" y="1021251"/>
                  <a:pt x="2814917" y="1004047"/>
                </a:cubicBezTo>
                <a:cubicBezTo>
                  <a:pt x="2832287" y="985098"/>
                  <a:pt x="2842371" y="960243"/>
                  <a:pt x="2859741" y="941294"/>
                </a:cubicBezTo>
                <a:cubicBezTo>
                  <a:pt x="2875512" y="924090"/>
                  <a:pt x="2897026" y="912974"/>
                  <a:pt x="2913529" y="896471"/>
                </a:cubicBezTo>
                <a:cubicBezTo>
                  <a:pt x="3000880" y="809121"/>
                  <a:pt x="2915306" y="872727"/>
                  <a:pt x="3003176" y="806824"/>
                </a:cubicBezTo>
                <a:cubicBezTo>
                  <a:pt x="3129050" y="712418"/>
                  <a:pt x="3006435" y="803075"/>
                  <a:pt x="3119717" y="735106"/>
                </a:cubicBezTo>
                <a:cubicBezTo>
                  <a:pt x="3237226" y="664601"/>
                  <a:pt x="3050249" y="760750"/>
                  <a:pt x="3209364" y="672353"/>
                </a:cubicBezTo>
                <a:cubicBezTo>
                  <a:pt x="3217625" y="667764"/>
                  <a:pt x="3227998" y="667977"/>
                  <a:pt x="3236259" y="663388"/>
                </a:cubicBezTo>
                <a:cubicBezTo>
                  <a:pt x="3255096" y="652923"/>
                  <a:pt x="3271570" y="638616"/>
                  <a:pt x="3290047" y="627530"/>
                </a:cubicBezTo>
                <a:cubicBezTo>
                  <a:pt x="3316428" y="611701"/>
                  <a:pt x="3344773" y="599223"/>
                  <a:pt x="3370729" y="582706"/>
                </a:cubicBezTo>
                <a:cubicBezTo>
                  <a:pt x="3377860" y="578168"/>
                  <a:pt x="3381492" y="569257"/>
                  <a:pt x="3388659" y="564777"/>
                </a:cubicBezTo>
                <a:cubicBezTo>
                  <a:pt x="3405658" y="554153"/>
                  <a:pt x="3425448" y="548507"/>
                  <a:pt x="3442447" y="537883"/>
                </a:cubicBezTo>
                <a:cubicBezTo>
                  <a:pt x="3473379" y="518551"/>
                  <a:pt x="3502913" y="497016"/>
                  <a:pt x="3532094" y="475130"/>
                </a:cubicBezTo>
                <a:cubicBezTo>
                  <a:pt x="3538856" y="470059"/>
                  <a:pt x="3543099" y="462047"/>
                  <a:pt x="3550023" y="457200"/>
                </a:cubicBezTo>
                <a:cubicBezTo>
                  <a:pt x="3573118" y="441034"/>
                  <a:pt x="3601807" y="432311"/>
                  <a:pt x="3621741" y="412377"/>
                </a:cubicBezTo>
                <a:cubicBezTo>
                  <a:pt x="3633694" y="400424"/>
                  <a:pt x="3644878" y="387649"/>
                  <a:pt x="3657600" y="376518"/>
                </a:cubicBezTo>
                <a:cubicBezTo>
                  <a:pt x="3668844" y="366679"/>
                  <a:pt x="3682894" y="360189"/>
                  <a:pt x="3693459" y="349624"/>
                </a:cubicBezTo>
                <a:cubicBezTo>
                  <a:pt x="3704024" y="339059"/>
                  <a:pt x="3709788" y="324330"/>
                  <a:pt x="3720353" y="313765"/>
                </a:cubicBezTo>
                <a:cubicBezTo>
                  <a:pt x="3730918" y="303200"/>
                  <a:pt x="3745197" y="296967"/>
                  <a:pt x="3756211" y="286871"/>
                </a:cubicBezTo>
                <a:cubicBezTo>
                  <a:pt x="3781133" y="264026"/>
                  <a:pt x="3804023" y="239059"/>
                  <a:pt x="3827929" y="215153"/>
                </a:cubicBezTo>
                <a:lnTo>
                  <a:pt x="3854823" y="188259"/>
                </a:lnTo>
                <a:cubicBezTo>
                  <a:pt x="3863788" y="179294"/>
                  <a:pt x="3874684" y="171914"/>
                  <a:pt x="3881717" y="161365"/>
                </a:cubicBezTo>
                <a:cubicBezTo>
                  <a:pt x="3905624" y="125506"/>
                  <a:pt x="3890682" y="140448"/>
                  <a:pt x="3926541" y="116541"/>
                </a:cubicBezTo>
                <a:cubicBezTo>
                  <a:pt x="3932517" y="107576"/>
                  <a:pt x="3936852" y="97265"/>
                  <a:pt x="3944470" y="89647"/>
                </a:cubicBezTo>
                <a:cubicBezTo>
                  <a:pt x="3991066" y="43051"/>
                  <a:pt x="3953806" y="98148"/>
                  <a:pt x="3989294" y="53788"/>
                </a:cubicBezTo>
                <a:cubicBezTo>
                  <a:pt x="3996025" y="45375"/>
                  <a:pt x="3998810" y="33624"/>
                  <a:pt x="4007223" y="26894"/>
                </a:cubicBezTo>
                <a:cubicBezTo>
                  <a:pt x="4039787" y="843"/>
                  <a:pt x="4034117" y="36991"/>
                  <a:pt x="4034117" y="0"/>
                </a:cubicBezTo>
              </a:path>
            </a:pathLst>
          </a:custGeom>
          <a:noFill/>
          <a:ln w="57150">
            <a:solidFill>
              <a:srgbClr val="A37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Picture 4" descr="ì¨ëê³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833" y="4688335"/>
            <a:ext cx="1175714" cy="208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2658136" y="5009172"/>
            <a:ext cx="132861" cy="105144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11586637" y="2037847"/>
            <a:ext cx="582295" cy="1064534"/>
            <a:chOff x="9654336" y="2201268"/>
            <a:chExt cx="471539" cy="943078"/>
          </a:xfrm>
        </p:grpSpPr>
        <p:pic>
          <p:nvPicPr>
            <p:cNvPr id="39" name="Picture 4" descr="ì¨ëê³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54336" y="2201268"/>
              <a:ext cx="471539" cy="943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직사각형 39"/>
            <p:cNvSpPr/>
            <p:nvPr/>
          </p:nvSpPr>
          <p:spPr>
            <a:xfrm>
              <a:off x="9863012" y="2346713"/>
              <a:ext cx="53286" cy="4766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3" name="직선 연결선 42"/>
          <p:cNvCxnSpPr/>
          <p:nvPr/>
        </p:nvCxnSpPr>
        <p:spPr>
          <a:xfrm>
            <a:off x="8793387" y="811179"/>
            <a:ext cx="28222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8793387" y="2935977"/>
            <a:ext cx="28222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8928854" y="811179"/>
            <a:ext cx="0" cy="212479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7444623" y="408850"/>
            <a:ext cx="1323657" cy="10086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dirty="0" smtClean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23m</a:t>
            </a:r>
            <a:endParaRPr lang="ko-KR" altLang="en-US" sz="5000" dirty="0">
              <a:solidFill>
                <a:schemeClr val="tx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71283" y="2762502"/>
            <a:ext cx="26158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&lt;</a:t>
            </a:r>
            <a:r>
              <a:rPr lang="ko-KR" altLang="en-US" sz="4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공사장</a:t>
            </a:r>
            <a:r>
              <a:rPr lang="en-US" altLang="ko-KR" sz="4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&gt;</a:t>
            </a:r>
            <a:endParaRPr lang="ko-KR" altLang="en-US" sz="4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062067" y="3039694"/>
            <a:ext cx="26158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&lt;</a:t>
            </a:r>
            <a:r>
              <a:rPr lang="ko-KR" altLang="en-US" sz="4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측정소</a:t>
            </a:r>
            <a:r>
              <a:rPr lang="en-US" altLang="ko-KR" sz="4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&gt;</a:t>
            </a:r>
            <a:endParaRPr lang="ko-KR" altLang="en-US" sz="4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503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764792" y="496282"/>
            <a:ext cx="31883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r>
              <a:rPr lang="en-US" altLang="ko-KR" sz="4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</a:t>
            </a:r>
            <a:endParaRPr lang="ko-KR" altLang="en-US" sz="4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30434" y="496282"/>
            <a:ext cx="31883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r>
              <a:rPr lang="en-US" altLang="ko-KR" sz="4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</a:t>
            </a:r>
            <a:endParaRPr lang="ko-KR" altLang="en-US" sz="4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H="1">
            <a:off x="6095076" y="486754"/>
            <a:ext cx="1849" cy="579668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구름 10"/>
          <p:cNvSpPr/>
          <p:nvPr/>
        </p:nvSpPr>
        <p:spPr>
          <a:xfrm>
            <a:off x="2424040" y="2031414"/>
            <a:ext cx="192024" cy="174350"/>
          </a:xfrm>
          <a:prstGeom prst="clou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구름 11"/>
          <p:cNvSpPr/>
          <p:nvPr/>
        </p:nvSpPr>
        <p:spPr>
          <a:xfrm>
            <a:off x="1560693" y="3285461"/>
            <a:ext cx="192024" cy="174350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구름 12"/>
          <p:cNvSpPr/>
          <p:nvPr/>
        </p:nvSpPr>
        <p:spPr>
          <a:xfrm>
            <a:off x="3427011" y="2789292"/>
            <a:ext cx="192024" cy="17435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구름 13"/>
          <p:cNvSpPr/>
          <p:nvPr/>
        </p:nvSpPr>
        <p:spPr>
          <a:xfrm>
            <a:off x="4081390" y="2510564"/>
            <a:ext cx="192024" cy="174350"/>
          </a:xfrm>
          <a:prstGeom prst="cloud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구름 14"/>
          <p:cNvSpPr/>
          <p:nvPr/>
        </p:nvSpPr>
        <p:spPr>
          <a:xfrm>
            <a:off x="4512745" y="3214586"/>
            <a:ext cx="192024" cy="174350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구름 15"/>
          <p:cNvSpPr/>
          <p:nvPr/>
        </p:nvSpPr>
        <p:spPr>
          <a:xfrm>
            <a:off x="1054725" y="2630349"/>
            <a:ext cx="192024" cy="174350"/>
          </a:xfrm>
          <a:prstGeom prst="clou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구름 16"/>
          <p:cNvSpPr/>
          <p:nvPr/>
        </p:nvSpPr>
        <p:spPr>
          <a:xfrm>
            <a:off x="2275071" y="2876467"/>
            <a:ext cx="192024" cy="17435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clrChange>
              <a:clrFrom>
                <a:srgbClr val="FFD690"/>
              </a:clrFrom>
              <a:clrTo>
                <a:srgbClr val="FFD69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7581" y="3050817"/>
            <a:ext cx="4194077" cy="3233987"/>
          </a:xfrm>
          <a:prstGeom prst="rect">
            <a:avLst/>
          </a:prstGeom>
        </p:spPr>
      </p:pic>
      <p:sp>
        <p:nvSpPr>
          <p:cNvPr id="26" name="구름 25"/>
          <p:cNvSpPr/>
          <p:nvPr/>
        </p:nvSpPr>
        <p:spPr>
          <a:xfrm>
            <a:off x="2569547" y="4279122"/>
            <a:ext cx="192024" cy="174350"/>
          </a:xfrm>
          <a:prstGeom prst="clou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구름 26"/>
          <p:cNvSpPr/>
          <p:nvPr/>
        </p:nvSpPr>
        <p:spPr>
          <a:xfrm>
            <a:off x="3055074" y="5041499"/>
            <a:ext cx="192024" cy="174350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구름 27"/>
          <p:cNvSpPr/>
          <p:nvPr/>
        </p:nvSpPr>
        <p:spPr>
          <a:xfrm>
            <a:off x="3605565" y="5358753"/>
            <a:ext cx="192024" cy="17435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구름 28"/>
          <p:cNvSpPr/>
          <p:nvPr/>
        </p:nvSpPr>
        <p:spPr>
          <a:xfrm>
            <a:off x="2286550" y="4569589"/>
            <a:ext cx="192024" cy="174350"/>
          </a:xfrm>
          <a:prstGeom prst="cloud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구름 29"/>
          <p:cNvSpPr/>
          <p:nvPr/>
        </p:nvSpPr>
        <p:spPr>
          <a:xfrm>
            <a:off x="2828608" y="5222996"/>
            <a:ext cx="192024" cy="174350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구름 30"/>
          <p:cNvSpPr/>
          <p:nvPr/>
        </p:nvSpPr>
        <p:spPr>
          <a:xfrm>
            <a:off x="3224808" y="5373428"/>
            <a:ext cx="192024" cy="174350"/>
          </a:xfrm>
          <a:prstGeom prst="clou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구름 31"/>
          <p:cNvSpPr/>
          <p:nvPr/>
        </p:nvSpPr>
        <p:spPr>
          <a:xfrm>
            <a:off x="2639875" y="5373498"/>
            <a:ext cx="192024" cy="17435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Picture 10" descr="ê´ì 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646" y="3164357"/>
            <a:ext cx="3749559" cy="3124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그룹 33"/>
          <p:cNvGrpSpPr/>
          <p:nvPr/>
        </p:nvGrpSpPr>
        <p:grpSpPr>
          <a:xfrm>
            <a:off x="7315422" y="1793042"/>
            <a:ext cx="1371315" cy="1371315"/>
            <a:chOff x="1625145" y="3804203"/>
            <a:chExt cx="2190750" cy="2190750"/>
          </a:xfrm>
        </p:grpSpPr>
        <p:pic>
          <p:nvPicPr>
            <p:cNvPr id="35" name="Picture 2" descr="ë¯¸ì¸ë¨¼ì§ ì¸¡ì ê¸°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5145" y="3804203"/>
              <a:ext cx="2190750" cy="219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직사각형 35"/>
            <p:cNvSpPr/>
            <p:nvPr/>
          </p:nvSpPr>
          <p:spPr>
            <a:xfrm>
              <a:off x="2133598" y="4419700"/>
              <a:ext cx="315687" cy="97972"/>
            </a:xfrm>
            <a:prstGeom prst="rect">
              <a:avLst/>
            </a:prstGeom>
            <a:solidFill>
              <a:srgbClr val="282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785257" y="4419700"/>
              <a:ext cx="283029" cy="206829"/>
            </a:xfrm>
            <a:prstGeom prst="rect">
              <a:avLst/>
            </a:prstGeom>
            <a:solidFill>
              <a:srgbClr val="0406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39" name="꺾인 연결선 38"/>
          <p:cNvCxnSpPr>
            <a:stCxn id="35" idx="3"/>
            <a:endCxn id="33" idx="0"/>
          </p:cNvCxnSpPr>
          <p:nvPr/>
        </p:nvCxnSpPr>
        <p:spPr>
          <a:xfrm>
            <a:off x="8686737" y="2478700"/>
            <a:ext cx="518689" cy="685657"/>
          </a:xfrm>
          <a:prstGeom prst="bentConnector2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295935" y="1258672"/>
            <a:ext cx="3768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관측 및 확인</a:t>
            </a:r>
            <a:endParaRPr lang="ko-KR" altLang="en-US" sz="2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75937" y="1258672"/>
            <a:ext cx="2246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관제 서비스</a:t>
            </a:r>
            <a:endParaRPr lang="ko-KR" altLang="en-US" sz="2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92117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723900" y="1316800"/>
            <a:ext cx="5562600" cy="5144570"/>
            <a:chOff x="723900" y="1343554"/>
            <a:chExt cx="5562600" cy="5144570"/>
          </a:xfrm>
        </p:grpSpPr>
        <p:grpSp>
          <p:nvGrpSpPr>
            <p:cNvPr id="11" name="그룹 10"/>
            <p:cNvGrpSpPr/>
            <p:nvPr/>
          </p:nvGrpSpPr>
          <p:grpSpPr>
            <a:xfrm>
              <a:off x="723900" y="1343554"/>
              <a:ext cx="5562600" cy="5144570"/>
              <a:chOff x="723900" y="1343554"/>
              <a:chExt cx="5562600" cy="5144570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3900" y="1343554"/>
                <a:ext cx="5562600" cy="4346731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2214562" y="5564794"/>
                <a:ext cx="258127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400" dirty="0" smtClean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&lt;</a:t>
                </a:r>
                <a:r>
                  <a:rPr lang="ko-KR" altLang="en-US" sz="5400" dirty="0" smtClean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실내</a:t>
                </a:r>
                <a:r>
                  <a:rPr lang="en-US" altLang="ko-KR" sz="5400" dirty="0" smtClean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&gt;</a:t>
                </a:r>
                <a:endParaRPr lang="ko-KR" altLang="en-US" sz="5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925573" y="3304889"/>
                <a:ext cx="1651764" cy="2006544"/>
              </a:xfrm>
              <a:prstGeom prst="rect">
                <a:avLst/>
              </a:prstGeom>
            </p:spPr>
          </p:pic>
        </p:grpSp>
        <p:sp>
          <p:nvSpPr>
            <p:cNvPr id="18" name="직사각형 17"/>
            <p:cNvSpPr/>
            <p:nvPr/>
          </p:nvSpPr>
          <p:spPr>
            <a:xfrm>
              <a:off x="4985292" y="4097849"/>
              <a:ext cx="853248" cy="4206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측정기</a:t>
              </a:r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219074" y="190500"/>
            <a:ext cx="58636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 </a:t>
            </a:r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관측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0" name="원호 19"/>
          <p:cNvSpPr/>
          <p:nvPr/>
        </p:nvSpPr>
        <p:spPr>
          <a:xfrm>
            <a:off x="2763711" y="3567889"/>
            <a:ext cx="2351976" cy="2047875"/>
          </a:xfrm>
          <a:prstGeom prst="arc">
            <a:avLst>
              <a:gd name="adj1" fmla="val 12142494"/>
              <a:gd name="adj2" fmla="val 19988068"/>
            </a:avLst>
          </a:prstGeom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/>
          <p:cNvGrpSpPr/>
          <p:nvPr/>
        </p:nvGrpSpPr>
        <p:grpSpPr>
          <a:xfrm>
            <a:off x="7091362" y="1297220"/>
            <a:ext cx="4424363" cy="5164150"/>
            <a:chOff x="7091362" y="1297220"/>
            <a:chExt cx="4424363" cy="5164150"/>
          </a:xfrm>
        </p:grpSpPr>
        <p:grpSp>
          <p:nvGrpSpPr>
            <p:cNvPr id="51" name="그룹 50"/>
            <p:cNvGrpSpPr/>
            <p:nvPr/>
          </p:nvGrpSpPr>
          <p:grpSpPr>
            <a:xfrm>
              <a:off x="7091362" y="1297220"/>
              <a:ext cx="4424363" cy="5164150"/>
              <a:chOff x="7091362" y="1323974"/>
              <a:chExt cx="4424363" cy="5164150"/>
            </a:xfrm>
          </p:grpSpPr>
          <p:pic>
            <p:nvPicPr>
              <p:cNvPr id="55" name="그림 5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91362" y="1323974"/>
                <a:ext cx="4424363" cy="4385890"/>
              </a:xfrm>
              <a:prstGeom prst="rect">
                <a:avLst/>
              </a:prstGeom>
            </p:spPr>
          </p:pic>
          <p:sp>
            <p:nvSpPr>
              <p:cNvPr id="56" name="TextBox 55"/>
              <p:cNvSpPr txBox="1"/>
              <p:nvPr/>
            </p:nvSpPr>
            <p:spPr>
              <a:xfrm>
                <a:off x="8224837" y="5564794"/>
                <a:ext cx="258127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400" dirty="0" smtClean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&lt;</a:t>
                </a:r>
                <a:r>
                  <a:rPr lang="ko-KR" altLang="en-US" sz="5400" dirty="0" smtClean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실외</a:t>
                </a:r>
                <a:r>
                  <a:rPr lang="en-US" altLang="ko-KR" sz="5400" dirty="0" smtClean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&gt;</a:t>
                </a:r>
                <a:endParaRPr lang="ko-KR" altLang="en-US" sz="5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pic>
            <p:nvPicPr>
              <p:cNvPr id="57" name="그림 56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887917" y="2029664"/>
                <a:ext cx="835773" cy="1015287"/>
              </a:xfrm>
              <a:prstGeom prst="rect">
                <a:avLst/>
              </a:prstGeom>
            </p:spPr>
          </p:pic>
        </p:grpSp>
        <p:sp>
          <p:nvSpPr>
            <p:cNvPr id="52" name="직사각형 51"/>
            <p:cNvSpPr/>
            <p:nvPr/>
          </p:nvSpPr>
          <p:spPr>
            <a:xfrm rot="300000">
              <a:off x="9723690" y="1783080"/>
              <a:ext cx="96966" cy="71323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3" name="직선 화살표 연결선 52"/>
            <p:cNvCxnSpPr/>
            <p:nvPr/>
          </p:nvCxnSpPr>
          <p:spPr>
            <a:xfrm flipH="1">
              <a:off x="9912096" y="1700784"/>
              <a:ext cx="411480" cy="210312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10323576" y="1405830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측정기</a:t>
              </a:r>
              <a:endPara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58" name="구름 57"/>
          <p:cNvSpPr/>
          <p:nvPr/>
        </p:nvSpPr>
        <p:spPr>
          <a:xfrm>
            <a:off x="9692793" y="1210045"/>
            <a:ext cx="192024" cy="174350"/>
          </a:xfrm>
          <a:prstGeom prst="clou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구름 58"/>
          <p:cNvSpPr/>
          <p:nvPr/>
        </p:nvSpPr>
        <p:spPr>
          <a:xfrm>
            <a:off x="8154565" y="3570849"/>
            <a:ext cx="192024" cy="174350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구름 59"/>
          <p:cNvSpPr/>
          <p:nvPr/>
        </p:nvSpPr>
        <p:spPr>
          <a:xfrm>
            <a:off x="11132912" y="1686545"/>
            <a:ext cx="192024" cy="174350"/>
          </a:xfrm>
          <a:prstGeom prst="cloud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구름 60"/>
          <p:cNvSpPr/>
          <p:nvPr/>
        </p:nvSpPr>
        <p:spPr>
          <a:xfrm>
            <a:off x="7838908" y="2248017"/>
            <a:ext cx="192024" cy="174350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구름 61"/>
          <p:cNvSpPr/>
          <p:nvPr/>
        </p:nvSpPr>
        <p:spPr>
          <a:xfrm>
            <a:off x="11094172" y="2924878"/>
            <a:ext cx="192024" cy="174350"/>
          </a:xfrm>
          <a:prstGeom prst="cloud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구름 62"/>
          <p:cNvSpPr/>
          <p:nvPr/>
        </p:nvSpPr>
        <p:spPr>
          <a:xfrm>
            <a:off x="7838908" y="1389274"/>
            <a:ext cx="192024" cy="174350"/>
          </a:xfrm>
          <a:prstGeom prst="cloud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구름 63"/>
          <p:cNvSpPr/>
          <p:nvPr/>
        </p:nvSpPr>
        <p:spPr>
          <a:xfrm>
            <a:off x="10138622" y="2924878"/>
            <a:ext cx="192024" cy="174350"/>
          </a:xfrm>
          <a:prstGeom prst="cloud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구름 64"/>
          <p:cNvSpPr/>
          <p:nvPr/>
        </p:nvSpPr>
        <p:spPr>
          <a:xfrm>
            <a:off x="9415771" y="4250553"/>
            <a:ext cx="192024" cy="174350"/>
          </a:xfrm>
          <a:prstGeom prst="clou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구름 65"/>
          <p:cNvSpPr/>
          <p:nvPr/>
        </p:nvSpPr>
        <p:spPr>
          <a:xfrm>
            <a:off x="9242606" y="2627260"/>
            <a:ext cx="192024" cy="174350"/>
          </a:xfrm>
          <a:prstGeom prst="clou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원호 66"/>
          <p:cNvSpPr/>
          <p:nvPr/>
        </p:nvSpPr>
        <p:spPr>
          <a:xfrm rot="7793452">
            <a:off x="8956435" y="-43328"/>
            <a:ext cx="1228069" cy="4370748"/>
          </a:xfrm>
          <a:prstGeom prst="arc">
            <a:avLst>
              <a:gd name="adj1" fmla="val 12142494"/>
              <a:gd name="adj2" fmla="val 20468748"/>
            </a:avLst>
          </a:prstGeom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구름 12"/>
          <p:cNvSpPr/>
          <p:nvPr/>
        </p:nvSpPr>
        <p:spPr>
          <a:xfrm>
            <a:off x="3011616" y="1239076"/>
            <a:ext cx="192024" cy="174350"/>
          </a:xfrm>
          <a:prstGeom prst="clou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구름 26"/>
          <p:cNvSpPr/>
          <p:nvPr/>
        </p:nvSpPr>
        <p:spPr>
          <a:xfrm>
            <a:off x="2148269" y="2493123"/>
            <a:ext cx="192024" cy="174350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구름 27"/>
          <p:cNvSpPr/>
          <p:nvPr/>
        </p:nvSpPr>
        <p:spPr>
          <a:xfrm>
            <a:off x="4153473" y="2171304"/>
            <a:ext cx="192024" cy="17435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구름 28"/>
          <p:cNvSpPr/>
          <p:nvPr/>
        </p:nvSpPr>
        <p:spPr>
          <a:xfrm>
            <a:off x="4668966" y="1718226"/>
            <a:ext cx="192024" cy="174350"/>
          </a:xfrm>
          <a:prstGeom prst="cloud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구름 29"/>
          <p:cNvSpPr/>
          <p:nvPr/>
        </p:nvSpPr>
        <p:spPr>
          <a:xfrm>
            <a:off x="5444299" y="2258479"/>
            <a:ext cx="192024" cy="174350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구름 31"/>
          <p:cNvSpPr/>
          <p:nvPr/>
        </p:nvSpPr>
        <p:spPr>
          <a:xfrm>
            <a:off x="1642301" y="1838011"/>
            <a:ext cx="192024" cy="174350"/>
          </a:xfrm>
          <a:prstGeom prst="clou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구름 33"/>
          <p:cNvSpPr/>
          <p:nvPr/>
        </p:nvSpPr>
        <p:spPr>
          <a:xfrm>
            <a:off x="2862647" y="2084129"/>
            <a:ext cx="192024" cy="17435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2189014" y="1770551"/>
            <a:ext cx="2266520" cy="1303631"/>
          </a:xfrm>
          <a:prstGeom prst="roundRect">
            <a:avLst>
              <a:gd name="adj" fmla="val 534"/>
            </a:avLst>
          </a:prstGeom>
          <a:solidFill>
            <a:srgbClr val="FF000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7732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59259E-6 L 0.24336 0.2472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61" y="1236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96296E-6 L 0.30403 0.3400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95" y="1699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33333E-6 L 0.17474 0.28819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37" y="1439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96296E-6 L 0.17942 0.4046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71" y="2023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L 0.06888 0.25023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1250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44444E-6 L 0.04348 0.3081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4" y="15394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85185E-6 L -0.00782 0.25069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" y="1252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-3.7037E-7 L 0.00326 0.05694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2847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70833E-6 -3.33333E-6 L 0.12943 -0.27291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71" y="-13657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54167E-6 -4.81481E-6 L -0.09726 -0.0125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70" y="-625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7.40741E-7 L 0.14427 -0.06921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14" y="-3472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3.7037E-7 L -0.09258 -0.16806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35" y="-8403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2.22222E-6 L 0.13737 0.03078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62" y="1528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125E-6 -3.7037E-7 L -0.02903 -0.16806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8" y="-8403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875E-6 2.59259E-6 L 0.03021 -0.36135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" y="-18079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58333E-6 -3.33333E-6 L 0.02903 -0.13402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" y="-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3500"/>
                            </p:stCondLst>
                            <p:childTnLst>
                              <p:par>
                                <p:cTn id="1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400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500"/>
                            </p:stCondLst>
                            <p:childTnLst>
                              <p:par>
                                <p:cTn id="14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9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58" grpId="0" animBg="1"/>
      <p:bldP spid="58" grpId="1" animBg="1"/>
      <p:bldP spid="58" grpId="2" animBg="1"/>
      <p:bldP spid="59" grpId="0" animBg="1"/>
      <p:bldP spid="59" grpId="1" animBg="1"/>
      <p:bldP spid="59" grpId="2" animBg="1"/>
      <p:bldP spid="60" grpId="0" animBg="1"/>
      <p:bldP spid="60" grpId="1" animBg="1"/>
      <p:bldP spid="60" grpId="2" animBg="1"/>
      <p:bldP spid="61" grpId="0" animBg="1"/>
      <p:bldP spid="61" grpId="1" animBg="1"/>
      <p:bldP spid="61" grpId="2" animBg="1"/>
      <p:bldP spid="62" grpId="0" animBg="1"/>
      <p:bldP spid="62" grpId="1" animBg="1"/>
      <p:bldP spid="62" grpId="2" animBg="1"/>
      <p:bldP spid="63" grpId="0" animBg="1"/>
      <p:bldP spid="63" grpId="1" animBg="1"/>
      <p:bldP spid="63" grpId="2" animBg="1"/>
      <p:bldP spid="64" grpId="0" animBg="1"/>
      <p:bldP spid="64" grpId="1" animBg="1"/>
      <p:bldP spid="64" grpId="2" animBg="1"/>
      <p:bldP spid="65" grpId="0" animBg="1"/>
      <p:bldP spid="65" grpId="1" animBg="1"/>
      <p:bldP spid="65" grpId="2" animBg="1"/>
      <p:bldP spid="66" grpId="0" animBg="1"/>
      <p:bldP spid="66" grpId="1" animBg="1"/>
      <p:bldP spid="66" grpId="2" animBg="1"/>
      <p:bldP spid="67" grpId="0" animBg="1"/>
      <p:bldP spid="13" grpId="0" animBg="1"/>
      <p:bldP spid="13" grpId="1" animBg="1"/>
      <p:bldP spid="13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2" grpId="0" animBg="1"/>
      <p:bldP spid="32" grpId="1" animBg="1"/>
      <p:bldP spid="32" grpId="2" animBg="1"/>
      <p:bldP spid="34" grpId="0" animBg="1"/>
      <p:bldP spid="34" grpId="1" animBg="1"/>
      <p:bldP spid="34" grpId="2" animBg="1"/>
      <p:bldP spid="37" grpId="0" animBg="1"/>
      <p:bldP spid="37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244953" y="164621"/>
            <a:ext cx="4978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r>
              <a:rPr lang="en-US" altLang="ko-KR" sz="3600" dirty="0">
                <a:solidFill>
                  <a:prstClr val="black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실내 문제점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415" y="1459624"/>
            <a:ext cx="10056594" cy="500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951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367932" y="985772"/>
            <a:ext cx="9135945" cy="54726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359877" y="985772"/>
            <a:ext cx="4211960" cy="54726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579892" y="987351"/>
            <a:ext cx="1792146" cy="54726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372038" y="988803"/>
            <a:ext cx="1728192" cy="54726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5571837" y="2137900"/>
            <a:ext cx="4923985" cy="0"/>
          </a:xfrm>
          <a:prstGeom prst="line">
            <a:avLst/>
          </a:prstGeom>
          <a:ln w="254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065919"/>
              </p:ext>
            </p:extLst>
          </p:nvPr>
        </p:nvGraphicFramePr>
        <p:xfrm>
          <a:off x="1481860" y="1057781"/>
          <a:ext cx="3984104" cy="1440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4104">
                  <a:extLst>
                    <a:ext uri="{9D8B030D-6E8A-4147-A177-3AD203B41FA5}">
                      <a16:colId xmlns:a16="http://schemas.microsoft.com/office/drawing/2014/main" val="3568652186"/>
                    </a:ext>
                  </a:extLst>
                </a:gridCol>
              </a:tblGrid>
              <a:tr h="48005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   </a:t>
                      </a:r>
                      <a:r>
                        <a:rPr lang="ko-KR" altLang="en-US" sz="24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도          시           동 </a:t>
                      </a:r>
                      <a:endParaRPr lang="ko-KR" altLang="en-US" sz="2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9664320"/>
                  </a:ext>
                </a:extLst>
              </a:tr>
              <a:tr h="48005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주소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4711190"/>
                  </a:ext>
                </a:extLst>
              </a:tr>
              <a:tr h="48005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 </a:t>
                      </a:r>
                      <a:r>
                        <a:rPr lang="ko-KR" altLang="en-US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ㅁ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미세먼지 </a:t>
                      </a:r>
                      <a:r>
                        <a:rPr lang="ko-KR" altLang="en-US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ㅁ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이산화탄소 등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8510249"/>
                  </a:ext>
                </a:extLst>
              </a:tr>
            </a:tbl>
          </a:graphicData>
        </a:graphic>
      </p:graphicFrame>
      <p:sp>
        <p:nvSpPr>
          <p:cNvPr id="28" name="갈매기형 수장 27"/>
          <p:cNvSpPr/>
          <p:nvPr/>
        </p:nvSpPr>
        <p:spPr>
          <a:xfrm>
            <a:off x="2403485" y="1129788"/>
            <a:ext cx="216024" cy="288032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갈매기형 수장 28"/>
          <p:cNvSpPr/>
          <p:nvPr/>
        </p:nvSpPr>
        <p:spPr>
          <a:xfrm>
            <a:off x="3465857" y="1129788"/>
            <a:ext cx="216024" cy="288032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7461" y="2497941"/>
            <a:ext cx="2493624" cy="395917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976446" y="1292405"/>
            <a:ext cx="1220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현재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488617" y="1292405"/>
            <a:ext cx="1683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1</a:t>
            </a:r>
            <a:r>
              <a:rPr kumimoji="0" lang="ko-KR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시간전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045697" y="1292405"/>
            <a:ext cx="1683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2</a:t>
            </a:r>
            <a:r>
              <a:rPr kumimoji="0" lang="ko-KR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시간전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384" y="3026277"/>
            <a:ext cx="935804" cy="84136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>
            <a:clrChange>
              <a:clrFrom>
                <a:srgbClr val="DDF1F1"/>
              </a:clrFrom>
              <a:clrTo>
                <a:srgbClr val="DDF1F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23528" y="4071054"/>
            <a:ext cx="715516" cy="73936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900" y="3026277"/>
            <a:ext cx="935804" cy="841365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5">
            <a:clrChange>
              <a:clrFrom>
                <a:srgbClr val="DDF1F1"/>
              </a:clrFrom>
              <a:clrTo>
                <a:srgbClr val="DDF1F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02044" y="4071054"/>
            <a:ext cx="715516" cy="739367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0124" y="3021504"/>
            <a:ext cx="935804" cy="84136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5">
            <a:clrChange>
              <a:clrFrom>
                <a:srgbClr val="DDF1F1"/>
              </a:clrFrom>
              <a:clrTo>
                <a:srgbClr val="DDF1F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40268" y="4066281"/>
            <a:ext cx="715516" cy="739367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19074" y="190500"/>
            <a:ext cx="5794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</a:t>
            </a: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– </a:t>
            </a: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대기 정보 확인</a:t>
            </a:r>
            <a:endParaRPr lang="ko-KR" altLang="en-US" sz="2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3097315" y="2503748"/>
            <a:ext cx="1532212" cy="1392367"/>
            <a:chOff x="3097315" y="2503748"/>
            <a:chExt cx="1532212" cy="1392367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097315" y="2503748"/>
              <a:ext cx="1532212" cy="1392367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foregroundMark x1="51724" y1="47368" x2="40230" y2="2763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04242" y="2987673"/>
              <a:ext cx="518358" cy="452818"/>
            </a:xfrm>
            <a:prstGeom prst="rect">
              <a:avLst/>
            </a:prstGeom>
          </p:spPr>
        </p:pic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2710" y="998482"/>
            <a:ext cx="4893112" cy="3745663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98472" y="4570480"/>
            <a:ext cx="2321637" cy="1876127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89186" y="4592147"/>
            <a:ext cx="2307187" cy="185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826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ìì´í° ëìì¸ png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317" y="1276402"/>
            <a:ext cx="2794660" cy="523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6736466" y="568001"/>
            <a:ext cx="3877518" cy="5941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736466" y="568001"/>
            <a:ext cx="3877518" cy="1283948"/>
          </a:xfrm>
          <a:prstGeom prst="rect">
            <a:avLst/>
          </a:prstGeom>
          <a:solidFill>
            <a:srgbClr val="C5DFD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736466" y="1851948"/>
            <a:ext cx="3877518" cy="4657724"/>
          </a:xfrm>
          <a:prstGeom prst="rect">
            <a:avLst/>
          </a:prstGeom>
          <a:solidFill>
            <a:srgbClr val="C5DFD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883675" y="2178388"/>
            <a:ext cx="2343943" cy="3574230"/>
          </a:xfrm>
          <a:prstGeom prst="rect">
            <a:avLst/>
          </a:prstGeom>
          <a:solidFill>
            <a:srgbClr val="C5DF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85327" y="2178388"/>
            <a:ext cx="2342291" cy="464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로고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83675" y="2643304"/>
            <a:ext cx="2343943" cy="3109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cxnSp>
        <p:nvCxnSpPr>
          <p:cNvPr id="25" name="꺾인 연결선 24"/>
          <p:cNvCxnSpPr/>
          <p:nvPr/>
        </p:nvCxnSpPr>
        <p:spPr>
          <a:xfrm flipV="1">
            <a:off x="4540552" y="1813280"/>
            <a:ext cx="2058130" cy="2041089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19075" y="190500"/>
            <a:ext cx="546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 </a:t>
            </a:r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실내 </a:t>
            </a: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정보 확인</a:t>
            </a:r>
            <a:endParaRPr lang="ko-KR" altLang="en-US" sz="2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093124" y="587975"/>
            <a:ext cx="520860" cy="49771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≡</a:t>
            </a:r>
            <a:endParaRPr lang="ko-KR" altLang="en-US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968463" y="2195760"/>
            <a:ext cx="273935" cy="2680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≡</a:t>
            </a:r>
            <a:endParaRPr lang="ko-KR" altLang="en-US" sz="12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39759" y="1995705"/>
            <a:ext cx="3774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altLang="ko-KR" sz="2000" dirty="0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온</a:t>
            </a:r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·</a:t>
            </a: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습도 </a:t>
            </a:r>
            <a:r>
              <a:rPr lang="en-US" altLang="ko-KR" sz="2000" dirty="0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</a:t>
            </a:r>
            <a:r>
              <a:rPr lang="en-US" altLang="ko-KR" sz="2000" baseline="-25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2000" dirty="0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ko-KR" altLang="en-US" sz="2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미세먼지</a:t>
            </a:r>
            <a:r>
              <a:rPr lang="ko-KR" altLang="en-US" sz="20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en-US" altLang="ko-KR" sz="2000" dirty="0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VOCs</a:t>
            </a:r>
            <a:endParaRPr lang="ko-KR" altLang="en-US" sz="2000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36225" y="2692145"/>
            <a:ext cx="2358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altLang="ko-KR" sz="12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2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온</a:t>
            </a:r>
            <a:r>
              <a:rPr lang="en-US" altLang="ko-KR" sz="12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·</a:t>
            </a:r>
            <a:r>
              <a:rPr lang="ko-KR" altLang="en-US" sz="12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습도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| 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</a:t>
            </a:r>
            <a:r>
              <a:rPr lang="en-US" altLang="ko-KR" sz="1200" baseline="-25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| </a:t>
            </a:r>
            <a:r>
              <a:rPr lang="ko-KR" altLang="en-US" sz="12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미세먼지</a:t>
            </a:r>
            <a:r>
              <a:rPr lang="ko-KR" altLang="en-US" sz="1200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200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|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VOCs</a:t>
            </a:r>
            <a:endParaRPr lang="ko-KR" altLang="en-US" sz="1200" dirty="0">
              <a:solidFill>
                <a:prstClr val="black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8042481" y="680843"/>
            <a:ext cx="1306768" cy="1125834"/>
            <a:chOff x="7096077" y="1507243"/>
            <a:chExt cx="1306768" cy="1125834"/>
          </a:xfrm>
        </p:grpSpPr>
        <p:sp>
          <p:nvSpPr>
            <p:cNvPr id="31" name="직사각형 30"/>
            <p:cNvSpPr/>
            <p:nvPr/>
          </p:nvSpPr>
          <p:spPr>
            <a:xfrm>
              <a:off x="7096077" y="2171412"/>
              <a:ext cx="130676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defRPr/>
              </a:pPr>
              <a:r>
                <a:rPr lang="ja-JP" altLang="en-US" sz="2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木漏れ日</a:t>
              </a:r>
              <a:endParaRPr lang="ko-KR" altLang="en-US" sz="13800" spc="3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72" t="32788" r="51091" b="32303"/>
            <a:stretch/>
          </p:blipFill>
          <p:spPr>
            <a:xfrm>
              <a:off x="7403097" y="1507243"/>
              <a:ext cx="692728" cy="767329"/>
            </a:xfrm>
            <a:prstGeom prst="rect">
              <a:avLst/>
            </a:prstGeom>
          </p:spPr>
        </p:pic>
      </p:grpSp>
      <p:pic>
        <p:nvPicPr>
          <p:cNvPr id="4" name="Picture 2" descr="ì¤ë´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416" y="2968937"/>
            <a:ext cx="2324368" cy="17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구름 33"/>
          <p:cNvSpPr/>
          <p:nvPr/>
        </p:nvSpPr>
        <p:spPr>
          <a:xfrm>
            <a:off x="3186549" y="3936436"/>
            <a:ext cx="192024" cy="174350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5" name="구름 34"/>
          <p:cNvSpPr/>
          <p:nvPr/>
        </p:nvSpPr>
        <p:spPr>
          <a:xfrm>
            <a:off x="2146154" y="3545711"/>
            <a:ext cx="192024" cy="174350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6" name="구름 35"/>
          <p:cNvSpPr/>
          <p:nvPr/>
        </p:nvSpPr>
        <p:spPr>
          <a:xfrm>
            <a:off x="2959634" y="3185450"/>
            <a:ext cx="192024" cy="174350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7" name="구름 36"/>
          <p:cNvSpPr/>
          <p:nvPr/>
        </p:nvSpPr>
        <p:spPr>
          <a:xfrm>
            <a:off x="3721007" y="3535261"/>
            <a:ext cx="192024" cy="174350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8" name="구름 37"/>
          <p:cNvSpPr/>
          <p:nvPr/>
        </p:nvSpPr>
        <p:spPr>
          <a:xfrm>
            <a:off x="2213046" y="4388403"/>
            <a:ext cx="192024" cy="174350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6" name="Picture 4" descr="ì¨ëê³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891" y="4739202"/>
            <a:ext cx="471539" cy="94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597567" y="4884647"/>
            <a:ext cx="53286" cy="4766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구름 32"/>
          <p:cNvSpPr/>
          <p:nvPr/>
        </p:nvSpPr>
        <p:spPr>
          <a:xfrm>
            <a:off x="3872451" y="4239218"/>
            <a:ext cx="192024" cy="174350"/>
          </a:xfrm>
          <a:prstGeom prst="cloud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2773680" y="4894807"/>
            <a:ext cx="41286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139657" y="4739202"/>
            <a:ext cx="1163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특정수치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43" name="Picture 2" descr="ì¤ë´ ì¼ë¬ì¤í¸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84" r="-4484"/>
          <a:stretch/>
        </p:blipFill>
        <p:spPr bwMode="auto">
          <a:xfrm>
            <a:off x="6598682" y="2395815"/>
            <a:ext cx="4165774" cy="284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ì¨ëê³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660" y="5301834"/>
            <a:ext cx="581142" cy="116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/>
          <p:cNvSpPr/>
          <p:nvPr/>
        </p:nvSpPr>
        <p:spPr>
          <a:xfrm>
            <a:off x="8198840" y="5481086"/>
            <a:ext cx="65672" cy="58744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/>
          <p:cNvCxnSpPr/>
          <p:nvPr/>
        </p:nvCxnSpPr>
        <p:spPr>
          <a:xfrm flipH="1">
            <a:off x="8522802" y="5474205"/>
            <a:ext cx="583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9106606" y="5301834"/>
            <a:ext cx="1679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76㎍/㎥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2" name="구름 51"/>
          <p:cNvSpPr/>
          <p:nvPr/>
        </p:nvSpPr>
        <p:spPr>
          <a:xfrm>
            <a:off x="8349501" y="3966602"/>
            <a:ext cx="285450" cy="259177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3" name="구름 52"/>
          <p:cNvSpPr/>
          <p:nvPr/>
        </p:nvSpPr>
        <p:spPr>
          <a:xfrm>
            <a:off x="7229439" y="3550174"/>
            <a:ext cx="285450" cy="259177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4" name="구름 53"/>
          <p:cNvSpPr/>
          <p:nvPr/>
        </p:nvSpPr>
        <p:spPr>
          <a:xfrm>
            <a:off x="7934243" y="2608432"/>
            <a:ext cx="285450" cy="259177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5" name="구름 54"/>
          <p:cNvSpPr/>
          <p:nvPr/>
        </p:nvSpPr>
        <p:spPr>
          <a:xfrm>
            <a:off x="9887606" y="3297563"/>
            <a:ext cx="224617" cy="203944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6" name="구름 55"/>
          <p:cNvSpPr/>
          <p:nvPr/>
        </p:nvSpPr>
        <p:spPr>
          <a:xfrm>
            <a:off x="7514889" y="4694921"/>
            <a:ext cx="285450" cy="259177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7" name="구름 56"/>
          <p:cNvSpPr/>
          <p:nvPr/>
        </p:nvSpPr>
        <p:spPr>
          <a:xfrm>
            <a:off x="9941103" y="4828357"/>
            <a:ext cx="285450" cy="259177"/>
          </a:xfrm>
          <a:prstGeom prst="cloud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구름 57"/>
          <p:cNvSpPr/>
          <p:nvPr/>
        </p:nvSpPr>
        <p:spPr>
          <a:xfrm>
            <a:off x="8870124" y="3072524"/>
            <a:ext cx="285450" cy="259177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901415" y="2185600"/>
            <a:ext cx="2326203" cy="5023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알림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743308" y="564997"/>
            <a:ext cx="3870676" cy="8913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환기가 필요합니다</a:t>
            </a:r>
            <a:r>
              <a:rPr lang="en-US" altLang="ko-KR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47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7" grpId="0" animBg="1"/>
      <p:bldP spid="33" grpId="0" animBg="1"/>
      <p:bldP spid="39" grpId="0"/>
      <p:bldP spid="48" grpId="0" animBg="1"/>
      <p:bldP spid="51" grpId="0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01118" y="5994953"/>
            <a:ext cx="2294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콤퓨타세탁 R" panose="02020603020101020101" pitchFamily="18" charset="-127"/>
                <a:ea typeface="210 콤퓨타세탁 R" panose="02020603020101020101" pitchFamily="18" charset="-127"/>
                <a:cs typeface="+mn-cs"/>
              </a:rPr>
              <a:t>&lt;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콤퓨타세탁 R" panose="02020603020101020101" pitchFamily="18" charset="-127"/>
                <a:ea typeface="210 콤퓨타세탁 R" panose="02020603020101020101" pitchFamily="18" charset="-127"/>
                <a:cs typeface="+mn-cs"/>
              </a:rPr>
              <a:t>시리얼 넘버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콤퓨타세탁 R" panose="02020603020101020101" pitchFamily="18" charset="-127"/>
                <a:ea typeface="210 콤퓨타세탁 R" panose="02020603020101020101" pitchFamily="18" charset="-127"/>
                <a:cs typeface="+mn-cs"/>
              </a:rPr>
              <a:t>&gt;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콤퓨타세탁 R" panose="02020603020101020101" pitchFamily="18" charset="-127"/>
              <a:ea typeface="210 콤퓨타세탁 R" panose="02020603020101020101" pitchFamily="18" charset="-127"/>
              <a:cs typeface="+mn-cs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625145" y="3804203"/>
            <a:ext cx="2190750" cy="2190750"/>
            <a:chOff x="1625145" y="3804203"/>
            <a:chExt cx="2190750" cy="2190750"/>
          </a:xfrm>
        </p:grpSpPr>
        <p:pic>
          <p:nvPicPr>
            <p:cNvPr id="1026" name="Picture 2" descr="ë¯¸ì¸ë¨¼ì§ ì¸¡ì ê¸°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5145" y="3804203"/>
              <a:ext cx="2190750" cy="219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2133598" y="4419700"/>
              <a:ext cx="315687" cy="97972"/>
            </a:xfrm>
            <a:prstGeom prst="rect">
              <a:avLst/>
            </a:prstGeom>
            <a:solidFill>
              <a:srgbClr val="282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785257" y="4419700"/>
              <a:ext cx="283029" cy="206829"/>
            </a:xfrm>
            <a:prstGeom prst="rect">
              <a:avLst/>
            </a:prstGeom>
            <a:solidFill>
              <a:srgbClr val="0406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034" name="Picture 10" descr="ê´ì 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994" y="1994806"/>
            <a:ext cx="5114108" cy="426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굽은 화살표 13"/>
          <p:cNvSpPr/>
          <p:nvPr/>
        </p:nvSpPr>
        <p:spPr>
          <a:xfrm>
            <a:off x="2720520" y="2368473"/>
            <a:ext cx="3231540" cy="1347742"/>
          </a:xfrm>
          <a:prstGeom prst="bentArrow">
            <a:avLst>
              <a:gd name="adj1" fmla="val 15476"/>
              <a:gd name="adj2" fmla="val 21258"/>
              <a:gd name="adj3" fmla="val 25000"/>
              <a:gd name="adj4" fmla="val 4375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625145" y="3804203"/>
            <a:ext cx="2190750" cy="2190750"/>
            <a:chOff x="1625145" y="3804203"/>
            <a:chExt cx="2190750" cy="2190750"/>
          </a:xfrm>
        </p:grpSpPr>
        <p:pic>
          <p:nvPicPr>
            <p:cNvPr id="22" name="Picture 2" descr="ë¯¸ì¸ë¨¼ì§ ì¸¡ì ê¸°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5145" y="3804203"/>
              <a:ext cx="2190750" cy="219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직사각형 22"/>
            <p:cNvSpPr/>
            <p:nvPr/>
          </p:nvSpPr>
          <p:spPr>
            <a:xfrm>
              <a:off x="2133598" y="4419700"/>
              <a:ext cx="315687" cy="97972"/>
            </a:xfrm>
            <a:prstGeom prst="rect">
              <a:avLst/>
            </a:prstGeom>
            <a:solidFill>
              <a:srgbClr val="282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785257" y="4419700"/>
              <a:ext cx="283029" cy="206829"/>
            </a:xfrm>
            <a:prstGeom prst="rect">
              <a:avLst/>
            </a:prstGeom>
            <a:solidFill>
              <a:srgbClr val="0406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6" name="모서리가 둥근 직사각형 15"/>
          <p:cNvSpPr/>
          <p:nvPr/>
        </p:nvSpPr>
        <p:spPr>
          <a:xfrm>
            <a:off x="1767338" y="4225903"/>
            <a:ext cx="1906364" cy="1372814"/>
          </a:xfrm>
          <a:prstGeom prst="roundRect">
            <a:avLst>
              <a:gd name="adj" fmla="val 8602"/>
            </a:avLst>
          </a:prstGeom>
          <a:solidFill>
            <a:srgbClr val="FF0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 rot="931455">
            <a:off x="3125412" y="3727726"/>
            <a:ext cx="1697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고장발생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경필명조B" panose="02010606000101010101" pitchFamily="2" charset="-127"/>
              <a:ea typeface="DX경필명조B" panose="02010606000101010101" pitchFamily="2" charset="-127"/>
              <a:cs typeface="조선일보명조" panose="0203030400000000000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19074" y="190500"/>
            <a:ext cx="58348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 </a:t>
            </a:r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관제 서비스</a:t>
            </a:r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(B2B)</a:t>
            </a:r>
            <a:endParaRPr lang="ko-KR" altLang="en-US" sz="2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370514" y="2183142"/>
            <a:ext cx="4884507" cy="2236557"/>
          </a:xfrm>
          <a:prstGeom prst="roundRect">
            <a:avLst>
              <a:gd name="adj" fmla="val 8602"/>
            </a:avLst>
          </a:prstGeom>
          <a:solidFill>
            <a:srgbClr val="FF0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449285" y="3115733"/>
            <a:ext cx="678087" cy="524952"/>
            <a:chOff x="2449285" y="3115733"/>
            <a:chExt cx="678087" cy="524952"/>
          </a:xfrm>
        </p:grpSpPr>
        <p:sp>
          <p:nvSpPr>
            <p:cNvPr id="2" name="구름 1"/>
            <p:cNvSpPr/>
            <p:nvPr/>
          </p:nvSpPr>
          <p:spPr>
            <a:xfrm>
              <a:off x="2449285" y="3115733"/>
              <a:ext cx="271235" cy="259645"/>
            </a:xfrm>
            <a:prstGeom prst="clou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구름 19"/>
            <p:cNvSpPr/>
            <p:nvPr/>
          </p:nvSpPr>
          <p:spPr>
            <a:xfrm>
              <a:off x="2592439" y="3381040"/>
              <a:ext cx="271235" cy="259645"/>
            </a:xfrm>
            <a:prstGeom prst="clou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구름 24"/>
            <p:cNvSpPr/>
            <p:nvPr/>
          </p:nvSpPr>
          <p:spPr>
            <a:xfrm>
              <a:off x="2856137" y="3172320"/>
              <a:ext cx="271235" cy="259645"/>
            </a:xfrm>
            <a:prstGeom prst="clou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118878" y="1536811"/>
            <a:ext cx="1883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 smtClean="0">
                <a:solidFill>
                  <a:prstClr val="black"/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문제</a:t>
            </a: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발생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경필명조B" panose="02010606000101010101" pitchFamily="2" charset="-127"/>
              <a:ea typeface="DX경필명조B" panose="02010606000101010101" pitchFamily="2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81489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54167E-6 3.7037E-6 L -8.54167E-6 3.7037E-6 C 0.00117 -0.05995 -0.00079 -0.02616 0.00182 -0.05116 C 0.00208 -0.0544 0.00208 -0.05787 0.00273 -0.06088 C 0.00312 -0.06296 0.00403 -0.06412 0.00455 -0.06597 C 0.00494 -0.06736 0.00507 -0.06921 0.00546 -0.07083 C 0.00716 -0.07708 0.00755 -0.07523 0.01015 -0.08079 C 0.01249 -0.08588 0.01145 -0.08634 0.01471 -0.09051 C 0.01627 -0.09259 0.02161 -0.0963 0.02304 -0.09722 C 0.03111 -0.10232 0.02591 -0.09884 0.03229 -0.10208 C 0.03333 -0.10255 0.03411 -0.10347 0.03515 -0.1037 C 0.03762 -0.10463 0.0401 -0.10463 0.04257 -0.10533 C 0.05637 -0.10926 0.03294 -0.10463 0.05729 -0.10857 L 0.16471 -0.10695 C 0.17122 -0.10695 0.16744 -0.10509 0.17213 -0.1037 C 0.17486 -0.10301 0.17773 -0.10255 0.18046 -0.10208 C 0.18177 -0.10162 0.18294 -0.1007 0.18424 -0.10046 C 0.19843 -0.09653 0.20533 -0.09954 0.22304 -0.10046 C 0.2345 -0.10278 0.22864 -0.10208 0.24075 -0.10208 L 0.24075 -0.10208 " pathEditMode="relative" ptsTypes="AAAAAAAAAAAAAAAAAAAA">
                                      <p:cBhvr>
                                        <p:cTn id="3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7" grpId="1"/>
      <p:bldP spid="19" grpId="0" animBg="1"/>
      <p:bldP spid="26" grpId="0"/>
      <p:bldP spid="26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3103" y="1143707"/>
            <a:ext cx="3682041" cy="4219736"/>
          </a:xfrm>
          <a:prstGeom prst="rect">
            <a:avLst/>
          </a:prstGeom>
        </p:spPr>
      </p:pic>
      <p:pic>
        <p:nvPicPr>
          <p:cNvPr id="4" name="Picture 10" descr="ê´ì 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318" y="2935200"/>
            <a:ext cx="4205364" cy="350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/>
          <p:cNvSpPr txBox="1"/>
          <p:nvPr/>
        </p:nvSpPr>
        <p:spPr>
          <a:xfrm>
            <a:off x="219075" y="190500"/>
            <a:ext cx="5696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 </a:t>
            </a:r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관제 서비스</a:t>
            </a:r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(B2B)</a:t>
            </a:r>
            <a:endParaRPr lang="ko-KR" altLang="en-US" sz="2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77" name="그룹 76"/>
          <p:cNvGrpSpPr/>
          <p:nvPr/>
        </p:nvGrpSpPr>
        <p:grpSpPr>
          <a:xfrm>
            <a:off x="1111502" y="4341004"/>
            <a:ext cx="2145242" cy="2044877"/>
            <a:chOff x="1625145" y="3804203"/>
            <a:chExt cx="2190750" cy="2190750"/>
          </a:xfrm>
        </p:grpSpPr>
        <p:pic>
          <p:nvPicPr>
            <p:cNvPr id="78" name="Picture 2" descr="ë¯¸ì¸ë¨¼ì§ ì¸¡ì ê¸°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5145" y="3804203"/>
              <a:ext cx="2190750" cy="219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직사각형 78"/>
            <p:cNvSpPr/>
            <p:nvPr/>
          </p:nvSpPr>
          <p:spPr>
            <a:xfrm>
              <a:off x="2133598" y="4419700"/>
              <a:ext cx="315687" cy="97972"/>
            </a:xfrm>
            <a:prstGeom prst="rect">
              <a:avLst/>
            </a:prstGeom>
            <a:solidFill>
              <a:srgbClr val="282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785257" y="4419700"/>
              <a:ext cx="283029" cy="206829"/>
            </a:xfrm>
            <a:prstGeom prst="rect">
              <a:avLst/>
            </a:prstGeom>
            <a:solidFill>
              <a:srgbClr val="0406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92" name="그림 9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6326" y="2782806"/>
            <a:ext cx="457512" cy="641238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77845" y="2502853"/>
            <a:ext cx="457512" cy="641238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1882" y="2313969"/>
            <a:ext cx="457512" cy="641238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44933" y="3456060"/>
            <a:ext cx="457512" cy="641238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39782" y="2935200"/>
            <a:ext cx="457512" cy="641238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0056" b="96379" l="6789" r="9347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1556" y="1280126"/>
            <a:ext cx="4210755" cy="3946897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61284" y="4296476"/>
            <a:ext cx="457512" cy="641238"/>
          </a:xfrm>
          <a:prstGeom prst="rect">
            <a:avLst/>
          </a:prstGeom>
        </p:spPr>
      </p:pic>
      <p:pic>
        <p:nvPicPr>
          <p:cNvPr id="108" name="그림 107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81697" y="3507187"/>
            <a:ext cx="457512" cy="641238"/>
          </a:xfrm>
          <a:prstGeom prst="rect">
            <a:avLst/>
          </a:prstGeom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59193" y="4250752"/>
            <a:ext cx="457512" cy="641238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94222" y="3912682"/>
            <a:ext cx="1691259" cy="1053973"/>
          </a:xfrm>
          <a:prstGeom prst="rect">
            <a:avLst/>
          </a:prstGeom>
        </p:spPr>
      </p:pic>
      <p:pic>
        <p:nvPicPr>
          <p:cNvPr id="123" name="그림 12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48177" y="3912682"/>
            <a:ext cx="457512" cy="641238"/>
          </a:xfrm>
          <a:prstGeom prst="rect">
            <a:avLst/>
          </a:prstGeom>
        </p:spPr>
      </p:pic>
      <p:grpSp>
        <p:nvGrpSpPr>
          <p:cNvPr id="86" name="그룹 85"/>
          <p:cNvGrpSpPr/>
          <p:nvPr/>
        </p:nvGrpSpPr>
        <p:grpSpPr>
          <a:xfrm>
            <a:off x="9333068" y="4341004"/>
            <a:ext cx="2145242" cy="2044877"/>
            <a:chOff x="1625145" y="3804203"/>
            <a:chExt cx="2190750" cy="2190750"/>
          </a:xfrm>
        </p:grpSpPr>
        <p:pic>
          <p:nvPicPr>
            <p:cNvPr id="87" name="Picture 2" descr="ë¯¸ì¸ë¨¼ì§ ì¸¡ì ê¸°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5145" y="3804203"/>
              <a:ext cx="2190750" cy="219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" name="직사각형 87"/>
            <p:cNvSpPr/>
            <p:nvPr/>
          </p:nvSpPr>
          <p:spPr>
            <a:xfrm>
              <a:off x="2133598" y="4419700"/>
              <a:ext cx="315687" cy="97972"/>
            </a:xfrm>
            <a:prstGeom prst="rect">
              <a:avLst/>
            </a:prstGeom>
            <a:solidFill>
              <a:srgbClr val="282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1785257" y="4419700"/>
              <a:ext cx="283029" cy="206829"/>
            </a:xfrm>
            <a:prstGeom prst="rect">
              <a:avLst/>
            </a:prstGeom>
            <a:solidFill>
              <a:srgbClr val="0406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70" name="직선 연결선 69"/>
          <p:cNvCxnSpPr/>
          <p:nvPr/>
        </p:nvCxnSpPr>
        <p:spPr>
          <a:xfrm flipV="1">
            <a:off x="3773513" y="1964817"/>
            <a:ext cx="1930400" cy="1221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6819896" y="1965070"/>
            <a:ext cx="331044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10130342" y="1965070"/>
            <a:ext cx="9746" cy="100139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flipH="1">
            <a:off x="5703913" y="2022994"/>
            <a:ext cx="6282" cy="765414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 flipH="1">
            <a:off x="6819896" y="1964817"/>
            <a:ext cx="19269" cy="8179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3336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772915" y="2072180"/>
            <a:ext cx="33330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INDEX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7748" y="1803379"/>
            <a:ext cx="3333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8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조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–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측정 서비스</a:t>
            </a:r>
            <a:endParaRPr kumimoji="0" lang="en-US" altLang="ko-KR" sz="2000" b="0" i="0" u="none" strike="noStrike" kern="1200" cap="none" spc="0" normalizeH="0" baseline="0" noProof="0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108815" y="1655845"/>
            <a:ext cx="11614" cy="3250172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823817" y="855699"/>
            <a:ext cx="284504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서비스 소개</a:t>
            </a: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기획 배경</a:t>
            </a:r>
            <a:endParaRPr lang="en-US" altLang="ko-KR" sz="3200" dirty="0">
              <a:solidFill>
                <a:prstClr val="black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벤치마킹</a:t>
            </a: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 smtClean="0">
                <a:solidFill>
                  <a:prstClr val="black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endParaRPr lang="en-US" altLang="ko-KR" sz="3200" dirty="0" smtClean="0">
              <a:solidFill>
                <a:prstClr val="black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서비스 흐름</a:t>
            </a: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 smtClean="0">
                <a:solidFill>
                  <a:prstClr val="black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기대효과</a:t>
            </a:r>
            <a:endParaRPr lang="en-US" altLang="ko-KR" sz="3200" dirty="0" smtClean="0">
              <a:solidFill>
                <a:prstClr val="black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개발 일정</a:t>
            </a: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6301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605 -0.00625 L 0.21276 -0.00764 " pathEditMode="relative" rAng="0" ptsTypes="AA">
                                      <p:cBhvr>
                                        <p:cTn id="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4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473440" y="911662"/>
          <a:ext cx="9135945" cy="57606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4633">
                  <a:extLst>
                    <a:ext uri="{9D8B030D-6E8A-4147-A177-3AD203B41FA5}">
                      <a16:colId xmlns:a16="http://schemas.microsoft.com/office/drawing/2014/main" val="402852357"/>
                    </a:ext>
                  </a:extLst>
                </a:gridCol>
                <a:gridCol w="915577">
                  <a:extLst>
                    <a:ext uri="{9D8B030D-6E8A-4147-A177-3AD203B41FA5}">
                      <a16:colId xmlns:a16="http://schemas.microsoft.com/office/drawing/2014/main" val="1593362550"/>
                    </a:ext>
                  </a:extLst>
                </a:gridCol>
                <a:gridCol w="1015105">
                  <a:extLst>
                    <a:ext uri="{9D8B030D-6E8A-4147-A177-3AD203B41FA5}">
                      <a16:colId xmlns:a16="http://schemas.microsoft.com/office/drawing/2014/main" val="2898027510"/>
                    </a:ext>
                  </a:extLst>
                </a:gridCol>
                <a:gridCol w="1015105">
                  <a:extLst>
                    <a:ext uri="{9D8B030D-6E8A-4147-A177-3AD203B41FA5}">
                      <a16:colId xmlns:a16="http://schemas.microsoft.com/office/drawing/2014/main" val="789530649"/>
                    </a:ext>
                  </a:extLst>
                </a:gridCol>
                <a:gridCol w="1015105">
                  <a:extLst>
                    <a:ext uri="{9D8B030D-6E8A-4147-A177-3AD203B41FA5}">
                      <a16:colId xmlns:a16="http://schemas.microsoft.com/office/drawing/2014/main" val="699252063"/>
                    </a:ext>
                  </a:extLst>
                </a:gridCol>
                <a:gridCol w="1015105">
                  <a:extLst>
                    <a:ext uri="{9D8B030D-6E8A-4147-A177-3AD203B41FA5}">
                      <a16:colId xmlns:a16="http://schemas.microsoft.com/office/drawing/2014/main" val="3609224346"/>
                    </a:ext>
                  </a:extLst>
                </a:gridCol>
                <a:gridCol w="1015105">
                  <a:extLst>
                    <a:ext uri="{9D8B030D-6E8A-4147-A177-3AD203B41FA5}">
                      <a16:colId xmlns:a16="http://schemas.microsoft.com/office/drawing/2014/main" val="292290519"/>
                    </a:ext>
                  </a:extLst>
                </a:gridCol>
                <a:gridCol w="1015105">
                  <a:extLst>
                    <a:ext uri="{9D8B030D-6E8A-4147-A177-3AD203B41FA5}">
                      <a16:colId xmlns:a16="http://schemas.microsoft.com/office/drawing/2014/main" val="3739331657"/>
                    </a:ext>
                  </a:extLst>
                </a:gridCol>
                <a:gridCol w="1015105">
                  <a:extLst>
                    <a:ext uri="{9D8B030D-6E8A-4147-A177-3AD203B41FA5}">
                      <a16:colId xmlns:a16="http://schemas.microsoft.com/office/drawing/2014/main" val="4081765987"/>
                    </a:ext>
                  </a:extLst>
                </a:gridCol>
              </a:tblGrid>
              <a:tr h="504056"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2019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년 </a:t>
                      </a:r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 </a:t>
                      </a:r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 금요일 </a:t>
                      </a:r>
                      <a:r>
                        <a:rPr lang="en-US" altLang="ko-KR" sz="1800" kern="12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0℃</a:t>
                      </a:r>
                      <a:r>
                        <a:rPr lang="ko-KR" altLang="en-US" sz="1800" kern="12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 </a:t>
                      </a:r>
                      <a:r>
                        <a:rPr lang="en-US" altLang="ko-KR" sz="1800" kern="12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 7℃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46210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날씨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96901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시각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24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21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651564"/>
                  </a:ext>
                </a:extLst>
              </a:tr>
              <a:tr h="12241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기온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36935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습도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136239"/>
                  </a:ext>
                </a:extLst>
              </a:tr>
              <a:tr h="10081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미세먼지</a:t>
                      </a:r>
                      <a:endParaRPr lang="en-US" altLang="ko-KR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altLang="ko-KR" sz="1800" kern="12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PM</a:t>
                      </a:r>
                      <a:r>
                        <a:rPr lang="en-US" altLang="ko-KR" sz="1800" kern="1200" baseline="-250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699255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미세먼지</a:t>
                      </a:r>
                      <a:endParaRPr lang="en-US" altLang="ko-KR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altLang="ko-KR" sz="1800" kern="12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PM</a:t>
                      </a:r>
                      <a:r>
                        <a:rPr lang="en-US" altLang="ko-KR" sz="1800" kern="1200" baseline="-250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2.5</a:t>
                      </a:r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697516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강수확률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20%</a:t>
                      </a:r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10%</a:t>
                      </a:r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10%</a:t>
                      </a:r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1%</a:t>
                      </a:r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2%</a:t>
                      </a:r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2%</a:t>
                      </a:r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2%</a:t>
                      </a:r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10%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653296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072" y="1415719"/>
            <a:ext cx="573953" cy="51603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3192" y="1407184"/>
            <a:ext cx="504056" cy="5330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9931" y="1434597"/>
            <a:ext cx="515638" cy="48821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2684" y="1407184"/>
            <a:ext cx="544589" cy="53794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4388" y="1434598"/>
            <a:ext cx="471375" cy="4882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494" y="1406776"/>
            <a:ext cx="573953" cy="51603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5815" y="1429628"/>
            <a:ext cx="471375" cy="4882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7519" y="1420686"/>
            <a:ext cx="471375" cy="488210"/>
          </a:xfrm>
          <a:prstGeom prst="rect">
            <a:avLst/>
          </a:prstGeom>
        </p:spPr>
      </p:pic>
      <p:graphicFrame>
        <p:nvGraphicFramePr>
          <p:cNvPr id="13" name="차트 12"/>
          <p:cNvGraphicFramePr/>
          <p:nvPr>
            <p:extLst/>
          </p:nvPr>
        </p:nvGraphicFramePr>
        <p:xfrm>
          <a:off x="2385179" y="2135799"/>
          <a:ext cx="8239810" cy="1331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5080" y="3705489"/>
            <a:ext cx="7812360" cy="590550"/>
          </a:xfrm>
          <a:prstGeom prst="rect">
            <a:avLst/>
          </a:prstGeom>
        </p:spPr>
      </p:pic>
      <p:graphicFrame>
        <p:nvGraphicFramePr>
          <p:cNvPr id="15" name="차트 14"/>
          <p:cNvGraphicFramePr/>
          <p:nvPr>
            <p:extLst/>
          </p:nvPr>
        </p:nvGraphicFramePr>
        <p:xfrm>
          <a:off x="2385179" y="4296039"/>
          <a:ext cx="8239810" cy="180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6" name="차트 15"/>
          <p:cNvGraphicFramePr/>
          <p:nvPr>
            <p:extLst/>
          </p:nvPr>
        </p:nvGraphicFramePr>
        <p:xfrm>
          <a:off x="2369573" y="5238637"/>
          <a:ext cx="8239810" cy="180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219074" y="190500"/>
            <a:ext cx="55616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 </a:t>
            </a:r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관제 서비스</a:t>
            </a:r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B2C)</a:t>
            </a:r>
            <a:endParaRPr lang="ko-KR" altLang="en-US" sz="2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defRPr/>
            </a:pPr>
            <a:endParaRPr lang="ko-KR" altLang="en-US" sz="2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25871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ìì´í° ëìì¸ png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317" y="1276402"/>
            <a:ext cx="2794660" cy="523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6736466" y="568001"/>
            <a:ext cx="3877518" cy="5941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736466" y="568001"/>
            <a:ext cx="3877518" cy="12839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736466" y="1851948"/>
            <a:ext cx="3877518" cy="46577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사용자의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정보 입력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출근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</a:t>
            </a: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통근시간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883675" y="2178388"/>
            <a:ext cx="2343943" cy="3574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85327" y="2178388"/>
            <a:ext cx="2342291" cy="464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로고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83675" y="2643304"/>
            <a:ext cx="2343943" cy="3109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사용자의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정보 입력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(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출근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통근시간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cxnSp>
        <p:nvCxnSpPr>
          <p:cNvPr id="25" name="꺾인 연결선 24"/>
          <p:cNvCxnSpPr/>
          <p:nvPr/>
        </p:nvCxnSpPr>
        <p:spPr>
          <a:xfrm flipV="1">
            <a:off x="4540552" y="1813280"/>
            <a:ext cx="2058130" cy="2041089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8042481" y="680843"/>
            <a:ext cx="1306768" cy="1125834"/>
            <a:chOff x="7096077" y="1507243"/>
            <a:chExt cx="1306768" cy="1125834"/>
          </a:xfrm>
        </p:grpSpPr>
        <p:sp>
          <p:nvSpPr>
            <p:cNvPr id="12" name="직사각형 11"/>
            <p:cNvSpPr/>
            <p:nvPr/>
          </p:nvSpPr>
          <p:spPr>
            <a:xfrm>
              <a:off x="7096077" y="2171412"/>
              <a:ext cx="130676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defRPr/>
              </a:pPr>
              <a:r>
                <a:rPr lang="ja-JP" altLang="en-US" sz="2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木漏れ日</a:t>
              </a:r>
              <a:endParaRPr lang="ko-KR" altLang="en-US" sz="13800" spc="3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72" t="32788" r="51091" b="32303"/>
            <a:stretch/>
          </p:blipFill>
          <p:spPr>
            <a:xfrm>
              <a:off x="7403097" y="1507243"/>
              <a:ext cx="692728" cy="767329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219075" y="190500"/>
            <a:ext cx="5994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 </a:t>
            </a:r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알림 </a:t>
            </a: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서비스</a:t>
            </a:r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(B2C</a:t>
            </a:r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ko-KR" altLang="en-US" sz="3600" dirty="0">
              <a:solidFill>
                <a:prstClr val="black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33834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C05A6DA-BCE1-4B1C-A00A-6DC35990CFC0}"/>
              </a:ext>
            </a:extLst>
          </p:cNvPr>
          <p:cNvSpPr/>
          <p:nvPr/>
        </p:nvSpPr>
        <p:spPr>
          <a:xfrm>
            <a:off x="4975420" y="286090"/>
            <a:ext cx="7151023" cy="64016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5A477F-34E3-46B5-AC35-618530CD99FF}"/>
              </a:ext>
            </a:extLst>
          </p:cNvPr>
          <p:cNvSpPr txBox="1"/>
          <p:nvPr/>
        </p:nvSpPr>
        <p:spPr>
          <a:xfrm>
            <a:off x="281924" y="286090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서비스 흐름도</a:t>
            </a: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43786254-9721-4FF4-9A92-5369A8152AEA}"/>
              </a:ext>
            </a:extLst>
          </p:cNvPr>
          <p:cNvGrpSpPr/>
          <p:nvPr/>
        </p:nvGrpSpPr>
        <p:grpSpPr>
          <a:xfrm>
            <a:off x="73259" y="1624598"/>
            <a:ext cx="3865508" cy="4221724"/>
            <a:chOff x="638604" y="1897104"/>
            <a:chExt cx="3329297" cy="3390210"/>
          </a:xfrm>
        </p:grpSpPr>
        <p:pic>
          <p:nvPicPr>
            <p:cNvPr id="5" name="Picture 4" descr="Measuring instrument iconì ëí ì´ë¯¸ì§ ê²ìê²°ê³¼">
              <a:extLst>
                <a:ext uri="{FF2B5EF4-FFF2-40B4-BE49-F238E27FC236}">
                  <a16:creationId xmlns:a16="http://schemas.microsoft.com/office/drawing/2014/main" id="{BF491848-DAAA-4DAD-AFFE-39507C7355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210" y="2006481"/>
              <a:ext cx="1101076" cy="1101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A004197-DF6E-4F7B-8E6B-E8CAD3C87DEB}"/>
                </a:ext>
              </a:extLst>
            </p:cNvPr>
            <p:cNvSpPr/>
            <p:nvPr/>
          </p:nvSpPr>
          <p:spPr>
            <a:xfrm>
              <a:off x="638604" y="1897104"/>
              <a:ext cx="2853253" cy="3390210"/>
            </a:xfrm>
            <a:prstGeom prst="rect">
              <a:avLst/>
            </a:prstGeom>
            <a:noFill/>
            <a:ln w="38100">
              <a:solidFill>
                <a:srgbClr val="00B050">
                  <a:alpha val="80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DC9CAE7-AE6A-4FCD-BA10-6409E33745D4}"/>
                </a:ext>
              </a:extLst>
            </p:cNvPr>
            <p:cNvSpPr txBox="1"/>
            <p:nvPr/>
          </p:nvSpPr>
          <p:spPr>
            <a:xfrm>
              <a:off x="788550" y="3086866"/>
              <a:ext cx="2447655" cy="667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실내</a:t>
              </a:r>
              <a:r>
                <a:rPr lang="en-US" altLang="ko-KR" sz="24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/</a:t>
              </a:r>
              <a:r>
                <a:rPr lang="ko-KR" altLang="en-US" sz="24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외</a:t>
              </a:r>
              <a:endPara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ko-KR" altLang="en-US" sz="24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미세먼지</a:t>
              </a:r>
              <a:r>
                <a:rPr lang="en-US" altLang="ko-KR" sz="24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ko-KR" altLang="en-US" sz="24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관측</a:t>
              </a:r>
              <a:endPara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05645CED-B198-4565-85F4-2FC8B075EDA2}"/>
                </a:ext>
              </a:extLst>
            </p:cNvPr>
            <p:cNvSpPr/>
            <p:nvPr/>
          </p:nvSpPr>
          <p:spPr>
            <a:xfrm>
              <a:off x="738389" y="3897704"/>
              <a:ext cx="785913" cy="343749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실외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8F3273C-AFEB-4CDF-80BF-4B2F95C40111}"/>
                </a:ext>
              </a:extLst>
            </p:cNvPr>
            <p:cNvSpPr/>
            <p:nvPr/>
          </p:nvSpPr>
          <p:spPr>
            <a:xfrm>
              <a:off x="738388" y="4561786"/>
              <a:ext cx="785913" cy="343749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실내</a:t>
              </a:r>
              <a:endPara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CFBC74-40AD-4915-8855-9D962A4AC240}"/>
                </a:ext>
              </a:extLst>
            </p:cNvPr>
            <p:cNvSpPr txBox="1"/>
            <p:nvPr/>
          </p:nvSpPr>
          <p:spPr>
            <a:xfrm>
              <a:off x="1520246" y="3906696"/>
              <a:ext cx="2447655" cy="321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온습도</a:t>
              </a:r>
              <a:r>
                <a:rPr lang="en-US" altLang="ko-KR" sz="20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20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미세먼지</a:t>
              </a:r>
              <a:endPara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C5CDDC-BE62-4F67-B30E-D3F2C8A4E00D}"/>
                </a:ext>
              </a:extLst>
            </p:cNvPr>
            <p:cNvSpPr txBox="1"/>
            <p:nvPr/>
          </p:nvSpPr>
          <p:spPr>
            <a:xfrm>
              <a:off x="1503002" y="4531813"/>
              <a:ext cx="2098895" cy="568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CO</a:t>
              </a:r>
              <a:r>
                <a:rPr lang="ko-KR" altLang="en-US" sz="20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₂</a:t>
              </a:r>
              <a:r>
                <a:rPr lang="en-US" altLang="ko-KR" sz="20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 VOCs, </a:t>
              </a:r>
              <a:r>
                <a:rPr lang="ko-KR" altLang="en-US" sz="20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미세먼지</a:t>
              </a:r>
              <a:r>
                <a:rPr lang="en-US" altLang="ko-KR" sz="20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2000" b="1" dirty="0" err="1" smtClean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온습도</a:t>
              </a:r>
              <a:endPara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95F1247E-0F09-4599-85E5-728CAD157F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403" y="2680680"/>
            <a:ext cx="795337" cy="7953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D5C31A2-0C72-461E-B1C0-9D8987C5BE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052" y="2778239"/>
            <a:ext cx="719478" cy="71947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D3CF1CE-6838-4532-B9F1-FFB9E8D9BE0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528" y="2767514"/>
            <a:ext cx="711651" cy="711651"/>
          </a:xfrm>
          <a:prstGeom prst="rect">
            <a:avLst/>
          </a:prstGeom>
        </p:spPr>
      </p:pic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BE3D1291-CDA5-48B0-97B6-29A446A6D5B5}"/>
              </a:ext>
            </a:extLst>
          </p:cNvPr>
          <p:cNvCxnSpPr>
            <a:cxnSpLocks/>
          </p:cNvCxnSpPr>
          <p:nvPr/>
        </p:nvCxnSpPr>
        <p:spPr>
          <a:xfrm>
            <a:off x="3472536" y="3579566"/>
            <a:ext cx="1411643" cy="0"/>
          </a:xfrm>
          <a:prstGeom prst="straightConnector1">
            <a:avLst/>
          </a:prstGeom>
          <a:ln w="7620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5397F4DC-F559-4DA4-9199-C4494D9382B5}"/>
              </a:ext>
            </a:extLst>
          </p:cNvPr>
          <p:cNvSpPr txBox="1"/>
          <p:nvPr/>
        </p:nvSpPr>
        <p:spPr>
          <a:xfrm>
            <a:off x="2935841" y="3686916"/>
            <a:ext cx="2447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전송</a:t>
            </a: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id="{B08A7492-9FD7-49F4-A60D-B324617573B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783" y="599110"/>
            <a:ext cx="1198295" cy="1198295"/>
          </a:xfrm>
          <a:prstGeom prst="rect">
            <a:avLst/>
          </a:prstGeom>
        </p:spPr>
      </p:pic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B817C6CC-28F2-444E-9723-A3B14D3A2B9C}"/>
              </a:ext>
            </a:extLst>
          </p:cNvPr>
          <p:cNvCxnSpPr>
            <a:cxnSpLocks/>
          </p:cNvCxnSpPr>
          <p:nvPr/>
        </p:nvCxnSpPr>
        <p:spPr>
          <a:xfrm flipH="1">
            <a:off x="6440948" y="1881342"/>
            <a:ext cx="4232139" cy="169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A398281F-85FA-4D4A-9D10-EB2B8FF426C1}"/>
              </a:ext>
            </a:extLst>
          </p:cNvPr>
          <p:cNvCxnSpPr>
            <a:cxnSpLocks/>
          </p:cNvCxnSpPr>
          <p:nvPr/>
        </p:nvCxnSpPr>
        <p:spPr>
          <a:xfrm>
            <a:off x="10671122" y="1881341"/>
            <a:ext cx="0" cy="4886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639D233C-0E51-4FFC-B0B9-A8A101ECC53F}"/>
              </a:ext>
            </a:extLst>
          </p:cNvPr>
          <p:cNvCxnSpPr>
            <a:cxnSpLocks/>
          </p:cNvCxnSpPr>
          <p:nvPr/>
        </p:nvCxnSpPr>
        <p:spPr>
          <a:xfrm flipH="1">
            <a:off x="6440948" y="1898324"/>
            <a:ext cx="565" cy="4771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7CE19619-BD75-42D4-96A6-FD09FEA8D420}"/>
              </a:ext>
            </a:extLst>
          </p:cNvPr>
          <p:cNvSpPr txBox="1"/>
          <p:nvPr/>
        </p:nvSpPr>
        <p:spPr>
          <a:xfrm>
            <a:off x="5937042" y="2245080"/>
            <a:ext cx="974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B2B</a:t>
            </a:r>
            <a:endParaRPr lang="ko-KR" altLang="en-US" sz="36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25" name="그림 124">
            <a:extLst>
              <a:ext uri="{FF2B5EF4-FFF2-40B4-BE49-F238E27FC236}">
                <a16:creationId xmlns:a16="http://schemas.microsoft.com/office/drawing/2014/main" id="{13BF3A65-358C-4695-8542-51C33B58FA3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616" y="2906459"/>
            <a:ext cx="924469" cy="924469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606D39B2-69D0-4124-AE08-81F2955AD8E9}"/>
              </a:ext>
            </a:extLst>
          </p:cNvPr>
          <p:cNvSpPr txBox="1"/>
          <p:nvPr/>
        </p:nvSpPr>
        <p:spPr>
          <a:xfrm>
            <a:off x="4588626" y="3907856"/>
            <a:ext cx="2447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제품관리</a:t>
            </a:r>
          </a:p>
        </p:txBody>
      </p:sp>
      <p:pic>
        <p:nvPicPr>
          <p:cNvPr id="127" name="그림 126">
            <a:extLst>
              <a:ext uri="{FF2B5EF4-FFF2-40B4-BE49-F238E27FC236}">
                <a16:creationId xmlns:a16="http://schemas.microsoft.com/office/drawing/2014/main" id="{5AA5EAD0-6CA4-41B1-82F5-2B09F9F8BE9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603" y="2918111"/>
            <a:ext cx="892715" cy="892715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190D2E9F-F3C5-41DC-B39E-1FD49F05486A}"/>
              </a:ext>
            </a:extLst>
          </p:cNvPr>
          <p:cNvSpPr txBox="1"/>
          <p:nvPr/>
        </p:nvSpPr>
        <p:spPr>
          <a:xfrm>
            <a:off x="5866712" y="3897677"/>
            <a:ext cx="2447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데이터관리</a:t>
            </a:r>
          </a:p>
        </p:txBody>
      </p:sp>
      <p:pic>
        <p:nvPicPr>
          <p:cNvPr id="129" name="그림 128">
            <a:extLst>
              <a:ext uri="{FF2B5EF4-FFF2-40B4-BE49-F238E27FC236}">
                <a16:creationId xmlns:a16="http://schemas.microsoft.com/office/drawing/2014/main" id="{55523792-044C-4C00-B9F8-6A71E2C8FC2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577" y="2663289"/>
            <a:ext cx="1056715" cy="1056715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00B65129-721F-442C-8FA2-8F3FEE9DB389}"/>
              </a:ext>
            </a:extLst>
          </p:cNvPr>
          <p:cNvSpPr txBox="1"/>
          <p:nvPr/>
        </p:nvSpPr>
        <p:spPr>
          <a:xfrm>
            <a:off x="10087464" y="3580669"/>
            <a:ext cx="2447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</a:t>
            </a:r>
            <a:endParaRPr lang="en-US" altLang="ko-KR" sz="2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기록 조회</a:t>
            </a:r>
          </a:p>
        </p:txBody>
      </p:sp>
      <p:pic>
        <p:nvPicPr>
          <p:cNvPr id="131" name="그림 130">
            <a:extLst>
              <a:ext uri="{FF2B5EF4-FFF2-40B4-BE49-F238E27FC236}">
                <a16:creationId xmlns:a16="http://schemas.microsoft.com/office/drawing/2014/main" id="{9C9F5E0F-7820-4594-8717-77A2BFE9BD2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957" y="2782209"/>
            <a:ext cx="808344" cy="808344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CE95C91A-1CD8-4FBA-9821-964B6A8E187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309" y="2852263"/>
            <a:ext cx="759361" cy="759361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3DB55B3A-FB45-4D9B-8943-C337A3E6432B}"/>
              </a:ext>
            </a:extLst>
          </p:cNvPr>
          <p:cNvSpPr txBox="1"/>
          <p:nvPr/>
        </p:nvSpPr>
        <p:spPr>
          <a:xfrm>
            <a:off x="8825764" y="3572555"/>
            <a:ext cx="2447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실내</a:t>
            </a:r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</a:t>
            </a:r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외</a:t>
            </a:r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대기</a:t>
            </a:r>
            <a:endParaRPr lang="en-US" altLang="ko-KR" sz="2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정보 확인</a:t>
            </a:r>
            <a:endParaRPr lang="en-US" altLang="ko-KR" sz="2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34" name="그림 133">
            <a:extLst>
              <a:ext uri="{FF2B5EF4-FFF2-40B4-BE49-F238E27FC236}">
                <a16:creationId xmlns:a16="http://schemas.microsoft.com/office/drawing/2014/main" id="{DB6EDDAD-43E4-4BC7-BED9-A3DE2EACB54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624" y="4888759"/>
            <a:ext cx="655673" cy="655673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E75044AF-607C-4FA9-9D88-BD6BF286D0E3}"/>
              </a:ext>
            </a:extLst>
          </p:cNvPr>
          <p:cNvSpPr txBox="1"/>
          <p:nvPr/>
        </p:nvSpPr>
        <p:spPr>
          <a:xfrm>
            <a:off x="7308373" y="234551"/>
            <a:ext cx="2447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Service</a:t>
            </a:r>
            <a:endParaRPr lang="ko-KR" altLang="en-US" sz="28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A16D306-2284-4A24-80FE-9EED2503378C}"/>
              </a:ext>
            </a:extLst>
          </p:cNvPr>
          <p:cNvSpPr txBox="1"/>
          <p:nvPr/>
        </p:nvSpPr>
        <p:spPr>
          <a:xfrm>
            <a:off x="9488720" y="5594518"/>
            <a:ext cx="2478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알림 </a:t>
            </a:r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서비스</a:t>
            </a:r>
            <a:endParaRPr lang="en-US" altLang="ko-KR" sz="2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40C82E8-E202-4CCC-860A-5D56B6CCBCE9}"/>
              </a:ext>
            </a:extLst>
          </p:cNvPr>
          <p:cNvSpPr txBox="1"/>
          <p:nvPr/>
        </p:nvSpPr>
        <p:spPr>
          <a:xfrm>
            <a:off x="6005777" y="5923111"/>
            <a:ext cx="2447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오류 알림</a:t>
            </a:r>
            <a:endParaRPr lang="en-US" altLang="ko-KR" sz="2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42" name="Picture 2" descr="error iconì ëí ì´ë¯¸ì§ ê²ìê²°ê³¼">
            <a:extLst>
              <a:ext uri="{FF2B5EF4-FFF2-40B4-BE49-F238E27FC236}">
                <a16:creationId xmlns:a16="http://schemas.microsoft.com/office/drawing/2014/main" id="{4BE9A324-9343-4078-A3DC-C647A77FF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8889" b="89778" l="4000" r="97778">
                        <a14:foregroundMark x1="35111" y1="48000" x2="35111" y2="48000"/>
                        <a14:foregroundMark x1="48889" y1="9333" x2="48889" y2="9333"/>
                        <a14:foregroundMark x1="93778" y1="82667" x2="93778" y2="82667"/>
                        <a14:foregroundMark x1="91556" y1="86667" x2="91556" y2="86667"/>
                        <a14:foregroundMark x1="9333" y1="88889" x2="9333" y2="88889"/>
                        <a14:foregroundMark x1="6222" y1="88889" x2="6222" y2="88889"/>
                        <a14:foregroundMark x1="4444" y1="87556" x2="4444" y2="87556"/>
                        <a14:foregroundMark x1="97778" y1="87556" x2="97778" y2="87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055" y="4858689"/>
            <a:ext cx="993100" cy="99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6C93F49C-D891-4095-87F9-BAA935A610BB}"/>
              </a:ext>
            </a:extLst>
          </p:cNvPr>
          <p:cNvCxnSpPr>
            <a:cxnSpLocks/>
          </p:cNvCxnSpPr>
          <p:nvPr/>
        </p:nvCxnSpPr>
        <p:spPr>
          <a:xfrm>
            <a:off x="8532201" y="1671216"/>
            <a:ext cx="0" cy="2101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918BEC92-27CE-4058-BD30-47CB64EB5685}"/>
              </a:ext>
            </a:extLst>
          </p:cNvPr>
          <p:cNvCxnSpPr>
            <a:cxnSpLocks/>
          </p:cNvCxnSpPr>
          <p:nvPr/>
        </p:nvCxnSpPr>
        <p:spPr>
          <a:xfrm flipH="1">
            <a:off x="6329748" y="5196617"/>
            <a:ext cx="22240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0AE00EEF-952F-4102-A6AC-7C7A7584D324}"/>
              </a:ext>
            </a:extLst>
          </p:cNvPr>
          <p:cNvCxnSpPr>
            <a:cxnSpLocks/>
          </p:cNvCxnSpPr>
          <p:nvPr/>
        </p:nvCxnSpPr>
        <p:spPr>
          <a:xfrm>
            <a:off x="6329748" y="4350227"/>
            <a:ext cx="0" cy="8463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2B1DF3DD-DB3C-45D5-B2A3-708361C2138E}"/>
              </a:ext>
            </a:extLst>
          </p:cNvPr>
          <p:cNvCxnSpPr>
            <a:cxnSpLocks/>
          </p:cNvCxnSpPr>
          <p:nvPr/>
        </p:nvCxnSpPr>
        <p:spPr>
          <a:xfrm>
            <a:off x="10674242" y="4216383"/>
            <a:ext cx="0" cy="4788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E2D3BB8-0CAD-4761-B4ED-4DD5DC9A068D}"/>
              </a:ext>
            </a:extLst>
          </p:cNvPr>
          <p:cNvSpPr/>
          <p:nvPr/>
        </p:nvSpPr>
        <p:spPr>
          <a:xfrm>
            <a:off x="6608802" y="4740211"/>
            <a:ext cx="1244914" cy="165433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  <a:alpha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1E2280CE-EF8A-4407-8A9A-D8CA903BF58C}"/>
              </a:ext>
            </a:extLst>
          </p:cNvPr>
          <p:cNvSpPr/>
          <p:nvPr/>
        </p:nvSpPr>
        <p:spPr>
          <a:xfrm>
            <a:off x="9819971" y="4706433"/>
            <a:ext cx="1668644" cy="1682643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  <a:alpha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7CE19619-BD75-42D4-96A6-FD09FEA8D420}"/>
              </a:ext>
            </a:extLst>
          </p:cNvPr>
          <p:cNvSpPr txBox="1"/>
          <p:nvPr/>
        </p:nvSpPr>
        <p:spPr>
          <a:xfrm>
            <a:off x="10183952" y="2229378"/>
            <a:ext cx="974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B2C</a:t>
            </a:r>
            <a:endParaRPr lang="ko-KR" altLang="en-US" sz="36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97913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 descr="C:\Users\ohmy9\Desktop\프로젝트쓰레기통\Logo_D3.svg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252" y="2110412"/>
            <a:ext cx="730802" cy="693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t="8358"/>
          <a:stretch/>
        </p:blipFill>
        <p:spPr>
          <a:xfrm>
            <a:off x="6840313" y="3009225"/>
            <a:ext cx="1169751" cy="85910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4586" y="4396413"/>
            <a:ext cx="1311972" cy="56414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5" t="26867" r="23877" b="28928"/>
          <a:stretch/>
        </p:blipFill>
        <p:spPr>
          <a:xfrm>
            <a:off x="262392" y="4417163"/>
            <a:ext cx="1648643" cy="722865"/>
          </a:xfrm>
          <a:prstGeom prst="rect">
            <a:avLst/>
          </a:prstGeom>
        </p:spPr>
      </p:pic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395610" y="2139377"/>
            <a:ext cx="1464107" cy="606559"/>
            <a:chOff x="3910" y="0"/>
            <a:chExt cx="1889138" cy="782643"/>
          </a:xfrm>
        </p:grpSpPr>
        <p:pic>
          <p:nvPicPr>
            <p:cNvPr id="8" name="Picture 5" descr="E:\사진\1 - 프로그래밍 사진\언어 로고\HTML5_logo_and_wordmark.svg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0" y="0"/>
              <a:ext cx="821662" cy="780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9" name="Picture 6" descr="E:\사진\1 - 프로그래밍 사진\언어 로고\JS6_Logo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9" y="0"/>
              <a:ext cx="786510" cy="780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0" name="Picture 7" descr="E:\사진\1 - 프로그래밍 사진\언어 로고\다운로드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4771" y="2372"/>
              <a:ext cx="568277" cy="780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33" name="그룹 32"/>
          <p:cNvGrpSpPr/>
          <p:nvPr/>
        </p:nvGrpSpPr>
        <p:grpSpPr>
          <a:xfrm>
            <a:off x="0" y="2893304"/>
            <a:ext cx="2246546" cy="534901"/>
            <a:chOff x="4826870" y="1784297"/>
            <a:chExt cx="3256550" cy="775383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043"/>
            <a:stretch/>
          </p:blipFill>
          <p:spPr>
            <a:xfrm>
              <a:off x="4826870" y="1784297"/>
              <a:ext cx="1351504" cy="775383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804"/>
            <a:stretch/>
          </p:blipFill>
          <p:spPr>
            <a:xfrm>
              <a:off x="5894339" y="1932078"/>
              <a:ext cx="2189081" cy="549959"/>
            </a:xfrm>
            <a:prstGeom prst="rect">
              <a:avLst/>
            </a:prstGeom>
          </p:spPr>
        </p:pic>
      </p:grpSp>
      <p:pic>
        <p:nvPicPr>
          <p:cNvPr id="35" name="그림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53855" y="3126663"/>
            <a:ext cx="1155324" cy="562773"/>
          </a:xfrm>
          <a:prstGeom prst="rect">
            <a:avLst/>
          </a:prstGeom>
        </p:spPr>
      </p:pic>
      <p:cxnSp>
        <p:nvCxnSpPr>
          <p:cNvPr id="37" name="직선 연결선 36"/>
          <p:cNvCxnSpPr/>
          <p:nvPr/>
        </p:nvCxnSpPr>
        <p:spPr>
          <a:xfrm>
            <a:off x="3973049" y="3050892"/>
            <a:ext cx="0" cy="2779836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4416452" y="3050892"/>
            <a:ext cx="0" cy="1858055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>
            <a:stCxn id="2" idx="2"/>
          </p:cNvCxnSpPr>
          <p:nvPr/>
        </p:nvCxnSpPr>
        <p:spPr>
          <a:xfrm>
            <a:off x="4867004" y="3087729"/>
            <a:ext cx="5432" cy="1055644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5340697" y="3025389"/>
            <a:ext cx="0" cy="375485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/>
          <p:cNvGrpSpPr/>
          <p:nvPr/>
        </p:nvGrpSpPr>
        <p:grpSpPr>
          <a:xfrm>
            <a:off x="3934950" y="5722549"/>
            <a:ext cx="73676" cy="73676"/>
            <a:chOff x="6565955" y="1844089"/>
            <a:chExt cx="73676" cy="73676"/>
          </a:xfrm>
        </p:grpSpPr>
        <p:sp>
          <p:nvSpPr>
            <p:cNvPr id="48" name="타원 47"/>
            <p:cNvSpPr/>
            <p:nvPr/>
          </p:nvSpPr>
          <p:spPr>
            <a:xfrm>
              <a:off x="6565955" y="1844089"/>
              <a:ext cx="73676" cy="73676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9" name="타원 48"/>
            <p:cNvSpPr/>
            <p:nvPr/>
          </p:nvSpPr>
          <p:spPr>
            <a:xfrm>
              <a:off x="6582210" y="1858067"/>
              <a:ext cx="45719" cy="45719"/>
            </a:xfrm>
            <a:prstGeom prst="ellipse">
              <a:avLst/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4379614" y="4936912"/>
            <a:ext cx="73676" cy="73676"/>
            <a:chOff x="6565955" y="1844089"/>
            <a:chExt cx="73676" cy="73676"/>
          </a:xfrm>
        </p:grpSpPr>
        <p:sp>
          <p:nvSpPr>
            <p:cNvPr id="53" name="타원 52"/>
            <p:cNvSpPr/>
            <p:nvPr/>
          </p:nvSpPr>
          <p:spPr>
            <a:xfrm>
              <a:off x="6565955" y="1844089"/>
              <a:ext cx="73676" cy="73676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6582210" y="1858067"/>
              <a:ext cx="45719" cy="45719"/>
            </a:xfrm>
            <a:prstGeom prst="ellipse">
              <a:avLst/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4839004" y="4169479"/>
            <a:ext cx="73676" cy="73676"/>
            <a:chOff x="6565955" y="1844089"/>
            <a:chExt cx="73676" cy="73676"/>
          </a:xfrm>
        </p:grpSpPr>
        <p:sp>
          <p:nvSpPr>
            <p:cNvPr id="56" name="타원 55"/>
            <p:cNvSpPr/>
            <p:nvPr/>
          </p:nvSpPr>
          <p:spPr>
            <a:xfrm>
              <a:off x="6565955" y="1844089"/>
              <a:ext cx="73676" cy="73676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7" name="타원 56"/>
            <p:cNvSpPr/>
            <p:nvPr/>
          </p:nvSpPr>
          <p:spPr>
            <a:xfrm>
              <a:off x="6582210" y="1858067"/>
              <a:ext cx="45719" cy="45719"/>
            </a:xfrm>
            <a:prstGeom prst="ellipse">
              <a:avLst/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5303859" y="3401942"/>
            <a:ext cx="73676" cy="73676"/>
            <a:chOff x="6565955" y="1844089"/>
            <a:chExt cx="73676" cy="73676"/>
          </a:xfrm>
        </p:grpSpPr>
        <p:sp>
          <p:nvSpPr>
            <p:cNvPr id="59" name="타원 58"/>
            <p:cNvSpPr/>
            <p:nvPr/>
          </p:nvSpPr>
          <p:spPr>
            <a:xfrm>
              <a:off x="6565955" y="1844089"/>
              <a:ext cx="73676" cy="73676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60" name="타원 59"/>
            <p:cNvSpPr/>
            <p:nvPr/>
          </p:nvSpPr>
          <p:spPr>
            <a:xfrm>
              <a:off x="6582210" y="1858067"/>
              <a:ext cx="45719" cy="45719"/>
            </a:xfrm>
            <a:prstGeom prst="ellipse">
              <a:avLst/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75" name="그림 7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76265" y="3780581"/>
            <a:ext cx="1494180" cy="605973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920" y="4511035"/>
            <a:ext cx="1465012" cy="938374"/>
          </a:xfrm>
          <a:prstGeom prst="rect">
            <a:avLst/>
          </a:prstGeom>
        </p:spPr>
      </p:pic>
      <p:grpSp>
        <p:nvGrpSpPr>
          <p:cNvPr id="79" name="그룹 78"/>
          <p:cNvGrpSpPr/>
          <p:nvPr/>
        </p:nvGrpSpPr>
        <p:grpSpPr>
          <a:xfrm>
            <a:off x="2517398" y="3050892"/>
            <a:ext cx="923511" cy="1021756"/>
            <a:chOff x="3976902" y="4339360"/>
            <a:chExt cx="1311526" cy="1451049"/>
          </a:xfrm>
        </p:grpSpPr>
        <p:pic>
          <p:nvPicPr>
            <p:cNvPr id="77" name="그림 76"/>
            <p:cNvPicPr>
              <a:picLocks noChangeAspect="1"/>
            </p:cNvPicPr>
            <p:nvPr/>
          </p:nvPicPr>
          <p:blipFill rotWithShape="1">
            <a:blip r:embed="rId15"/>
            <a:srcRect r="51235"/>
            <a:stretch/>
          </p:blipFill>
          <p:spPr>
            <a:xfrm>
              <a:off x="3982246" y="4339360"/>
              <a:ext cx="1227929" cy="1271874"/>
            </a:xfrm>
            <a:prstGeom prst="rect">
              <a:avLst/>
            </a:prstGeom>
          </p:spPr>
        </p:pic>
        <p:pic>
          <p:nvPicPr>
            <p:cNvPr id="78" name="그림 77"/>
            <p:cNvPicPr>
              <a:picLocks noChangeAspect="1"/>
            </p:cNvPicPr>
            <p:nvPr/>
          </p:nvPicPr>
          <p:blipFill rotWithShape="1">
            <a:blip r:embed="rId15"/>
            <a:srcRect l="47915" t="38834" b="34954"/>
            <a:stretch/>
          </p:blipFill>
          <p:spPr>
            <a:xfrm>
              <a:off x="3976902" y="5457033"/>
              <a:ext cx="1311526" cy="333376"/>
            </a:xfrm>
            <a:prstGeom prst="rect">
              <a:avLst/>
            </a:prstGeom>
          </p:spPr>
        </p:pic>
      </p:grpSp>
      <p:sp>
        <p:nvSpPr>
          <p:cNvPr id="91" name="TextBox 90"/>
          <p:cNvSpPr txBox="1"/>
          <p:nvPr/>
        </p:nvSpPr>
        <p:spPr>
          <a:xfrm>
            <a:off x="348748" y="1290955"/>
            <a:ext cx="1847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ko-KR" altLang="en-US" sz="4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515154" y="2984036"/>
            <a:ext cx="5068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tx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+</a:t>
            </a:r>
            <a:endParaRPr lang="ko-KR" altLang="en-US" sz="4400" b="1" dirty="0">
              <a:solidFill>
                <a:schemeClr val="tx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026" name="Picture 2" descr="bootstrap-vue logoì ëí ì´ë¯¸ì§ ê²ìê²°ê³¼">
            <a:extLst>
              <a:ext uri="{FF2B5EF4-FFF2-40B4-BE49-F238E27FC236}">
                <a16:creationId xmlns:a16="http://schemas.microsoft.com/office/drawing/2014/main" id="{8A4B6156-FE6F-4C8A-93D2-7E4AD4773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33" y="3498432"/>
            <a:ext cx="1327042" cy="103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ra logoì ëí ì´ë¯¸ì§ ê²ìê²°ê³¼">
            <a:extLst>
              <a:ext uri="{FF2B5EF4-FFF2-40B4-BE49-F238E27FC236}">
                <a16:creationId xmlns:a16="http://schemas.microsoft.com/office/drawing/2014/main" id="{3D81CE0A-1CEA-4C41-8B63-C002C825B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732" y="4659425"/>
            <a:ext cx="1355517" cy="135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buntu logoì ëí ì´ë¯¸ì§ ê²ìê²°ê³¼">
            <a:extLst>
              <a:ext uri="{FF2B5EF4-FFF2-40B4-BE49-F238E27FC236}">
                <a16:creationId xmlns:a16="http://schemas.microsoft.com/office/drawing/2014/main" id="{5550F7EA-F3C3-48F0-850E-68986FD51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571" y="5297126"/>
            <a:ext cx="1021577" cy="81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vuejsì ëí ì´ë¯¸ì§ ê²ìê²°ê³¼">
            <a:extLst>
              <a:ext uri="{FF2B5EF4-FFF2-40B4-BE49-F238E27FC236}">
                <a16:creationId xmlns:a16="http://schemas.microsoft.com/office/drawing/2014/main" id="{2B910C03-9554-4865-A28C-EEEFB4E7A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455" y="5140000"/>
            <a:ext cx="1578246" cy="96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ìëì´ë¸ ë¡ê³ ì ëí ì´ë¯¸ì§ ê²ìê²°ê³¼">
            <a:extLst>
              <a:ext uri="{FF2B5EF4-FFF2-40B4-BE49-F238E27FC236}">
                <a16:creationId xmlns:a16="http://schemas.microsoft.com/office/drawing/2014/main" id="{3BF349C5-D1D5-4147-8ABD-E2213B5DC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0508" y="4965481"/>
            <a:ext cx="1174999" cy="79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직사각형 62"/>
          <p:cNvSpPr/>
          <p:nvPr/>
        </p:nvSpPr>
        <p:spPr>
          <a:xfrm>
            <a:off x="156316" y="1684810"/>
            <a:ext cx="3404206" cy="4672616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310490" y="1223086"/>
            <a:ext cx="3124573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FRONT-END</a:t>
            </a:r>
            <a:endParaRPr lang="ko-KR" altLang="en-US" sz="4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3676372" y="1684810"/>
            <a:ext cx="4378703" cy="4672616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4463078" y="1226470"/>
            <a:ext cx="2763898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BACK-END</a:t>
            </a:r>
            <a:endParaRPr lang="ko-KR" altLang="en-US" sz="4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80" name="Picture 10" descr="pwa logoì ëí ì´ë¯¸ì§ ê²ìê²°ê³¼">
            <a:extLst>
              <a:ext uri="{FF2B5EF4-FFF2-40B4-BE49-F238E27FC236}">
                <a16:creationId xmlns:a16="http://schemas.microsoft.com/office/drawing/2014/main" id="{D64555E3-188E-45A3-822A-223418FF1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398" y="2122278"/>
            <a:ext cx="1436738" cy="54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12" descr="vuejsì ëí ì´ë¯¸ì§ ê²ìê²°ê³¼">
            <a:extLst>
              <a:ext uri="{FF2B5EF4-FFF2-40B4-BE49-F238E27FC236}">
                <a16:creationId xmlns:a16="http://schemas.microsoft.com/office/drawing/2014/main" id="{E7A0ADB3-9AA7-4052-8933-CB078061D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524" y="2759207"/>
            <a:ext cx="1437192" cy="878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14" descr="ampì ëí ì´ë¯¸ì§ ê²ìê²°ê³¼">
            <a:extLst>
              <a:ext uri="{FF2B5EF4-FFF2-40B4-BE49-F238E27FC236}">
                <a16:creationId xmlns:a16="http://schemas.microsoft.com/office/drawing/2014/main" id="{FB646A2E-76CB-4190-A2E0-8E60156CB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608" y="2704494"/>
            <a:ext cx="1881352" cy="98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16" descr="firebaseì ëí ì´ë¯¸ì§ ê²ìê²°ê³¼">
            <a:extLst>
              <a:ext uri="{FF2B5EF4-FFF2-40B4-BE49-F238E27FC236}">
                <a16:creationId xmlns:a16="http://schemas.microsoft.com/office/drawing/2014/main" id="{BE8A07C0-69C7-4696-BD98-08D1EE73F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9358" y="1737273"/>
            <a:ext cx="2681407" cy="137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직사각형 84"/>
          <p:cNvSpPr/>
          <p:nvPr/>
        </p:nvSpPr>
        <p:spPr>
          <a:xfrm>
            <a:off x="8167993" y="1677465"/>
            <a:ext cx="3856993" cy="2011972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8743394" y="1272243"/>
            <a:ext cx="2706190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Mobile App</a:t>
            </a:r>
            <a:endParaRPr lang="ko-KR" altLang="en-US" sz="4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8186150" y="4216942"/>
            <a:ext cx="3856993" cy="2160437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/>
          <p:cNvSpPr txBox="1"/>
          <p:nvPr/>
        </p:nvSpPr>
        <p:spPr>
          <a:xfrm>
            <a:off x="8727413" y="3852373"/>
            <a:ext cx="2927404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HARDWARE</a:t>
            </a:r>
            <a:endParaRPr lang="ko-KR" altLang="en-US" sz="72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25A477F-34E3-46B5-AC35-618530CD99FF}"/>
              </a:ext>
            </a:extLst>
          </p:cNvPr>
          <p:cNvSpPr txBox="1"/>
          <p:nvPr/>
        </p:nvSpPr>
        <p:spPr>
          <a:xfrm>
            <a:off x="348748" y="333862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사용기술</a:t>
            </a:r>
            <a:endParaRPr lang="ko-KR" altLang="en-US" sz="3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5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21793" y="1809709"/>
            <a:ext cx="2290422" cy="127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968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219075" y="190500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기대효과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26131" y="3250040"/>
            <a:ext cx="10618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포괄적인 범위가 아닌 바로 자신의 집 앞 미세먼지를 확인가능</a:t>
            </a:r>
            <a:endParaRPr lang="en-US" altLang="ko-KR" sz="32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26131" y="2222137"/>
            <a:ext cx="1013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기업 차원에서 사회문제인 미세먼지를 마케팅으로 사용가능</a:t>
            </a:r>
            <a:endParaRPr lang="en-US" altLang="ko-KR" sz="32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6131" y="4277943"/>
            <a:ext cx="8605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정부 차원에서 정책</a:t>
            </a:r>
            <a:r>
              <a:rPr lang="en-US" altLang="ko-KR" sz="32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32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대책 수립 시 지표로 사용가능</a:t>
            </a:r>
            <a:endParaRPr lang="en-US" altLang="ko-KR" sz="32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" name="구름 8"/>
          <p:cNvSpPr/>
          <p:nvPr/>
        </p:nvSpPr>
        <p:spPr>
          <a:xfrm>
            <a:off x="1652360" y="458773"/>
            <a:ext cx="45719" cy="66647"/>
          </a:xfrm>
          <a:prstGeom prst="clou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2" name="Picture 8" descr="ì²´í¬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86" y="2263014"/>
            <a:ext cx="489745" cy="48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ì²´í¬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86" y="3317993"/>
            <a:ext cx="489745" cy="48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구름 28"/>
          <p:cNvSpPr/>
          <p:nvPr/>
        </p:nvSpPr>
        <p:spPr>
          <a:xfrm>
            <a:off x="1664041" y="2473482"/>
            <a:ext cx="45719" cy="66647"/>
          </a:xfrm>
          <a:prstGeom prst="clou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8" descr="ì²´í¬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86" y="4372973"/>
            <a:ext cx="489745" cy="48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0820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513041" y="1288636"/>
            <a:ext cx="1139987" cy="1200172"/>
            <a:chOff x="1002153" y="832019"/>
            <a:chExt cx="1293576" cy="136187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2153" y="832019"/>
              <a:ext cx="1293576" cy="136187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1301228" y="1284051"/>
              <a:ext cx="695426" cy="661481"/>
            </a:xfrm>
            <a:prstGeom prst="rect">
              <a:avLst/>
            </a:prstGeom>
            <a:solidFill>
              <a:srgbClr val="E6E9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 smtClean="0">
                  <a:solidFill>
                    <a:schemeClr val="tx1"/>
                  </a:solidFill>
                  <a:latin typeface="a하늬바람B" panose="02020600000000000000" pitchFamily="18" charset="-127"/>
                  <a:ea typeface="a하늬바람B" panose="02020600000000000000" pitchFamily="18" charset="-127"/>
                </a:rPr>
                <a:t>2</a:t>
              </a:r>
              <a:endParaRPr lang="ko-KR" altLang="en-US" sz="5400" dirty="0">
                <a:solidFill>
                  <a:schemeClr val="tx1"/>
                </a:solidFill>
                <a:latin typeface="a하늬바람B" panose="02020600000000000000" pitchFamily="18" charset="-127"/>
                <a:ea typeface="a하늬바람B" panose="02020600000000000000" pitchFamily="18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25A477F-34E3-46B5-AC35-618530CD99FF}"/>
              </a:ext>
            </a:extLst>
          </p:cNvPr>
          <p:cNvSpPr txBox="1"/>
          <p:nvPr/>
        </p:nvSpPr>
        <p:spPr>
          <a:xfrm>
            <a:off x="348748" y="333862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개발일정</a:t>
            </a:r>
            <a:endParaRPr lang="ko-KR" altLang="en-US" sz="3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4855" y="2797252"/>
            <a:ext cx="3094892" cy="3285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개발환경 </a:t>
            </a:r>
            <a:r>
              <a:rPr lang="ko-KR" altLang="en-US" sz="3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구축</a:t>
            </a:r>
            <a:endParaRPr lang="en-US" altLang="ko-KR" sz="36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클래스 </a:t>
            </a:r>
            <a:r>
              <a:rPr lang="ko-KR" altLang="en-US" sz="3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설계 </a:t>
            </a:r>
            <a:endParaRPr lang="en-US" altLang="ko-KR" sz="36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DB</a:t>
            </a:r>
            <a:r>
              <a:rPr lang="ko-KR" altLang="en-US" sz="3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설계 </a:t>
            </a:r>
            <a:endParaRPr lang="en-US" altLang="ko-KR" sz="36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아두이노</a:t>
            </a:r>
            <a:r>
              <a:rPr lang="ko-KR" altLang="en-US" sz="3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3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설계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4418650" y="1288637"/>
            <a:ext cx="1139987" cy="1200172"/>
            <a:chOff x="1002153" y="832019"/>
            <a:chExt cx="1293576" cy="136187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2153" y="832019"/>
              <a:ext cx="1293576" cy="1361870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1301228" y="1284051"/>
              <a:ext cx="695426" cy="661481"/>
            </a:xfrm>
            <a:prstGeom prst="rect">
              <a:avLst/>
            </a:prstGeom>
            <a:solidFill>
              <a:srgbClr val="E6E9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>
                  <a:solidFill>
                    <a:schemeClr val="tx1"/>
                  </a:solidFill>
                  <a:latin typeface="a하늬바람B" panose="02020600000000000000" pitchFamily="18" charset="-127"/>
                  <a:ea typeface="a하늬바람B" panose="02020600000000000000" pitchFamily="18" charset="-127"/>
                </a:rPr>
                <a:t>3</a:t>
              </a:r>
              <a:endParaRPr lang="ko-KR" altLang="en-US" sz="5400" dirty="0">
                <a:solidFill>
                  <a:schemeClr val="tx1"/>
                </a:solidFill>
                <a:latin typeface="a하늬바람B" panose="02020600000000000000" pitchFamily="18" charset="-127"/>
                <a:ea typeface="a하늬바람B" panose="02020600000000000000" pitchFamily="18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627556" y="1288637"/>
            <a:ext cx="1139987" cy="1200172"/>
            <a:chOff x="1002153" y="832019"/>
            <a:chExt cx="1293576" cy="136187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2153" y="832019"/>
              <a:ext cx="1293576" cy="1361870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1301228" y="1284051"/>
              <a:ext cx="695426" cy="661481"/>
            </a:xfrm>
            <a:prstGeom prst="rect">
              <a:avLst/>
            </a:prstGeom>
            <a:solidFill>
              <a:srgbClr val="E6E9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>
                  <a:solidFill>
                    <a:schemeClr val="tx1"/>
                  </a:solidFill>
                  <a:latin typeface="a하늬바람B" panose="02020600000000000000" pitchFamily="18" charset="-127"/>
                  <a:ea typeface="a하늬바람B" panose="02020600000000000000" pitchFamily="18" charset="-127"/>
                </a:rPr>
                <a:t>4</a:t>
              </a:r>
              <a:endParaRPr lang="ko-KR" altLang="en-US" sz="5400" dirty="0">
                <a:solidFill>
                  <a:schemeClr val="tx1"/>
                </a:solidFill>
                <a:latin typeface="a하늬바람B" panose="02020600000000000000" pitchFamily="18" charset="-127"/>
                <a:ea typeface="a하늬바람B" panose="02020600000000000000" pitchFamily="18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9749272" y="1288637"/>
            <a:ext cx="1139987" cy="1200172"/>
            <a:chOff x="1002153" y="832019"/>
            <a:chExt cx="1293576" cy="136187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2153" y="832019"/>
              <a:ext cx="1293576" cy="1361870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1301228" y="1284051"/>
              <a:ext cx="695426" cy="661481"/>
            </a:xfrm>
            <a:prstGeom prst="rect">
              <a:avLst/>
            </a:prstGeom>
            <a:solidFill>
              <a:srgbClr val="E6E9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>
                  <a:solidFill>
                    <a:schemeClr val="tx1"/>
                  </a:solidFill>
                  <a:latin typeface="a하늬바람B" panose="02020600000000000000" pitchFamily="18" charset="-127"/>
                  <a:ea typeface="a하늬바람B" panose="02020600000000000000" pitchFamily="18" charset="-127"/>
                </a:rPr>
                <a:t>5</a:t>
              </a:r>
              <a:endParaRPr lang="ko-KR" altLang="en-US" sz="5400" dirty="0">
                <a:solidFill>
                  <a:schemeClr val="tx1"/>
                </a:solidFill>
                <a:latin typeface="a하늬바람B" panose="02020600000000000000" pitchFamily="18" charset="-127"/>
                <a:ea typeface="a하늬바람B" panose="02020600000000000000" pitchFamily="18" charset="-127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418650" y="3516616"/>
            <a:ext cx="3576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 개발</a:t>
            </a:r>
            <a:endParaRPr lang="ko-KR" altLang="en-US" sz="3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35587" y="3101118"/>
            <a:ext cx="37899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프로토</a:t>
            </a:r>
            <a:r>
              <a:rPr lang="ko-KR" altLang="en-US" sz="3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타입 </a:t>
            </a:r>
            <a:r>
              <a:rPr lang="ko-KR" altLang="en-US" sz="3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테스트 및 디버깅</a:t>
            </a:r>
            <a:endParaRPr lang="ko-KR" altLang="en-US" sz="3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964903" y="1288636"/>
            <a:ext cx="26392" cy="479400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8422493" y="1288636"/>
            <a:ext cx="26392" cy="479400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8478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417" y="1467411"/>
            <a:ext cx="7753165" cy="434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641346" y="2321005"/>
            <a:ext cx="490930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Q &amp; A</a:t>
            </a:r>
            <a:endParaRPr kumimoji="0" lang="ko-KR" altLang="en-US" sz="13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19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417" y="1467411"/>
            <a:ext cx="7753165" cy="434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14784" y="2503493"/>
            <a:ext cx="57624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감사합니다</a:t>
            </a:r>
            <a:endParaRPr lang="ko-KR" altLang="en-US" sz="96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52313" y="4073153"/>
            <a:ext cx="180530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r">
              <a:defRPr/>
            </a:pPr>
            <a:r>
              <a:rPr lang="ja-JP" altLang="en-US" sz="3600" spc="3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ドンマイ</a:t>
            </a:r>
            <a:endParaRPr kumimoji="0" lang="ko-KR" altLang="en-US" sz="3600" b="0" i="0" u="none" strike="noStrike" kern="1200" cap="none" spc="300" normalizeH="0" baseline="0" noProof="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62931" y="4073153"/>
            <a:ext cx="91242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300" normalizeH="0" baseline="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8</a:t>
            </a:r>
            <a:r>
              <a:rPr kumimoji="0" lang="ko-KR" altLang="en-US" sz="3600" b="0" i="0" u="none" strike="noStrike" kern="1200" cap="none" spc="300" normalizeH="0" baseline="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조</a:t>
            </a:r>
            <a:endParaRPr kumimoji="0" lang="ko-KR" altLang="en-US" sz="3600" b="0" i="0" u="none" strike="noStrike" kern="1200" cap="none" spc="30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09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ê´ë ¨ ì´ë¯¸ì§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12" y="0"/>
            <a:ext cx="7620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ê´ë ¨ ì´ë¯¸ì§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33662" y="-514350"/>
            <a:ext cx="7620000" cy="834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8130" y="2459504"/>
            <a:ext cx="116157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60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IOT</a:t>
            </a:r>
            <a:r>
              <a:rPr lang="ko-KR" altLang="en-US" sz="60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기반으로 한 </a:t>
            </a:r>
            <a:endParaRPr lang="en-US" altLang="ko-KR" sz="6000" dirty="0" smtClean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lvl="0" algn="ctr">
              <a:defRPr/>
            </a:pPr>
            <a:r>
              <a:rPr lang="ko-KR" altLang="en-US" sz="60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대기오염 측정 </a:t>
            </a:r>
            <a:r>
              <a:rPr lang="ko-KR" altLang="en-US" sz="60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및 모니터링 서비스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289473" y="6016336"/>
            <a:ext cx="2614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영진전문대학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2005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075" y="190500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서비스 소개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08" y="836831"/>
            <a:ext cx="10175630" cy="53862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08" y="836831"/>
            <a:ext cx="10175630" cy="53862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2583" y="6364011"/>
            <a:ext cx="4086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*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출처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YOUTUBE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비디오머그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채널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8131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126" y="662988"/>
            <a:ext cx="8473203" cy="565747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37014" y="16657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서비스 소개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5769864" y="2264550"/>
            <a:ext cx="969264" cy="9057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6739128" y="2261865"/>
            <a:ext cx="1280160" cy="2801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6101976" y="3409844"/>
            <a:ext cx="1414391" cy="12901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0" name="직선 화살표 연결선 9"/>
          <p:cNvCxnSpPr>
            <a:stCxn id="9" idx="6"/>
          </p:cNvCxnSpPr>
          <p:nvPr/>
        </p:nvCxnSpPr>
        <p:spPr>
          <a:xfrm flipV="1">
            <a:off x="7516367" y="3197712"/>
            <a:ext cx="2544962" cy="8572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019288" y="1933385"/>
            <a:ext cx="2203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초미세먼지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61329" y="2906951"/>
            <a:ext cx="2203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2583" y="6364011"/>
            <a:ext cx="10235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*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PM :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부유성 고형물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Particulate Matter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의 약자로서 </a:t>
            </a:r>
            <a:r>
              <a:rPr kumimoji="0" lang="en-US" altLang="ko-K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μm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마이크로미터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대신하여 쓰는 용어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62583" y="6338753"/>
            <a:ext cx="10235494" cy="443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33803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219075" y="190500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피해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867" y="979784"/>
            <a:ext cx="10140267" cy="56986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867" y="979784"/>
            <a:ext cx="10140267" cy="57039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865" y="974503"/>
            <a:ext cx="10140267" cy="57038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863" y="969221"/>
            <a:ext cx="10140267" cy="57039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025863" y="969221"/>
            <a:ext cx="10140267" cy="5703900"/>
          </a:xfrm>
          <a:prstGeom prst="rect">
            <a:avLst/>
          </a:prstGeom>
          <a:noFill/>
          <a:ln w="571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8050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56414" y="2828836"/>
            <a:ext cx="2279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원인</a:t>
            </a:r>
            <a:r>
              <a:rPr kumimoji="0" lang="en-US" altLang="ko-KR" sz="7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?</a:t>
            </a:r>
            <a:endParaRPr kumimoji="0" lang="ko-KR" altLang="en-US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9075" y="190500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054" name="Picture 6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646" y="2792805"/>
            <a:ext cx="5800687" cy="3607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íë ¥ë°ì  ì°ê¸°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68" y="1032939"/>
            <a:ext cx="5829843" cy="327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7" y="833887"/>
            <a:ext cx="9740887" cy="556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478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07407E-6 L -0.25365 -0.4324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82" y="-2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3145410" y="-212408"/>
            <a:ext cx="13874279" cy="6492240"/>
            <a:chOff x="-1462913" y="585341"/>
            <a:chExt cx="11978512" cy="5605147"/>
          </a:xfrm>
        </p:grpSpPr>
        <p:pic>
          <p:nvPicPr>
            <p:cNvPr id="6146" name="Picture 2" descr="https://t1.daumcdn.net/cfile/tistory/2113AF3F58A67EF22C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785" b="100000" l="62388" r="96866">
                          <a14:foregroundMark x1="77313" y1="46774" x2="78657" y2="52688"/>
                          <a14:foregroundMark x1="85224" y1="48118" x2="85970" y2="52688"/>
                          <a14:foregroundMark x1="91493" y1="91667" x2="90448" y2="92204"/>
                          <a14:backgroundMark x1="92537" y1="97312" x2="94179" y2="924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62913" y="2052545"/>
              <a:ext cx="7452746" cy="4137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ë¯¸ì¸ë¨¼ì§ ë§ì¤í¬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9412" b="100000" l="25588" r="7735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0454" y="585341"/>
              <a:ext cx="5605145" cy="5605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>
            <a:off x="219074" y="190500"/>
            <a:ext cx="4315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해결 방법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6150" name="Picture 6" descr="ë¯¸ì¸ë¨¼ì§ ëë íì¸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83" b="99665" l="9883" r="4338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122" y="190500"/>
            <a:ext cx="5686425" cy="568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ë¯¸ì¸ë¨¼ì§ ë§ì¤í¬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936" y="1335024"/>
            <a:ext cx="6372663" cy="552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8738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" y="713232"/>
            <a:ext cx="8276329" cy="409936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671" y="3142488"/>
            <a:ext cx="7284660" cy="3593007"/>
          </a:xfrm>
          <a:prstGeom prst="rect">
            <a:avLst/>
          </a:prstGeom>
        </p:spPr>
      </p:pic>
      <p:pic>
        <p:nvPicPr>
          <p:cNvPr id="7170" name="Picture 2" descr="ë¯¸ì¸ë¯¸ì¸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44" y="2512300"/>
            <a:ext cx="5103558" cy="422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ë¯¸ì¸ë¨¼ì§ ì±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331" y="713232"/>
            <a:ext cx="76200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61544" y="713232"/>
            <a:ext cx="11799787" cy="6022263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 rot="678224">
            <a:off x="2301072" y="2726685"/>
            <a:ext cx="7777278" cy="200688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문제점 有</a:t>
            </a:r>
            <a:endParaRPr kumimoji="0" lang="ko-KR" altLang="en-US" sz="1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0393" y="81454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벤치마킹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1487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2552</TotalTime>
  <Words>1305</Words>
  <Application>Microsoft Office PowerPoint</Application>
  <PresentationFormat>와이드스크린</PresentationFormat>
  <Paragraphs>248</Paragraphs>
  <Slides>27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조선일보명조</vt:lpstr>
      <vt:lpstr>나눔스퀘어 Light</vt:lpstr>
      <vt:lpstr>나눔스퀘어 ExtraBold</vt:lpstr>
      <vt:lpstr>나눔스퀘어 Bold</vt:lpstr>
      <vt:lpstr>210 콤퓨타세탁 R</vt:lpstr>
      <vt:lpstr>a하늬바람B</vt:lpstr>
      <vt:lpstr>맑은 고딕</vt:lpstr>
      <vt:lpstr>DX경필명조B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wndms4573@naver.com</dc:creator>
  <cp:lastModifiedBy>wndms4573@naver.com</cp:lastModifiedBy>
  <cp:revision>150</cp:revision>
  <dcterms:created xsi:type="dcterms:W3CDTF">2019-01-22T01:51:15Z</dcterms:created>
  <dcterms:modified xsi:type="dcterms:W3CDTF">2019-01-28T13:57:18Z</dcterms:modified>
</cp:coreProperties>
</file>